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76" r:id="rId5"/>
    <p:sldId id="261" r:id="rId6"/>
    <p:sldId id="296" r:id="rId7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90" r:id="rId16"/>
    <p:sldId id="291" r:id="rId17"/>
    <p:sldId id="298" r:id="rId18"/>
    <p:sldId id="297" r:id="rId19"/>
    <p:sldId id="299" r:id="rId20"/>
    <p:sldId id="300" r:id="rId21"/>
    <p:sldId id="301" r:id="rId22"/>
    <p:sldId id="302" r:id="rId23"/>
    <p:sldId id="303" r:id="rId24"/>
    <p:sldId id="293" r:id="rId25"/>
    <p:sldId id="304" r:id="rId26"/>
    <p:sldId id="305" r:id="rId27"/>
    <p:sldId id="294" r:id="rId28"/>
    <p:sldId id="306" r:id="rId29"/>
    <p:sldId id="307" r:id="rId30"/>
    <p:sldId id="292" r:id="rId31"/>
    <p:sldId id="270" r:id="rId32"/>
  </p:sldIdLst>
  <p:sldSz cx="24384000" cy="13716000"/>
  <p:notesSz cx="5143500" cy="9144000"/>
  <p:embeddedFontLst>
    <p:embeddedFont>
      <p:font typeface="DengXian" panose="02010600030101010101" pitchFamily="2" charset="-122"/>
      <p:regular r:id="rId36"/>
      <p:bold r:id="rId37"/>
    </p:embeddedFont>
    <p:embeddedFont>
      <p:font typeface="DengXian" panose="02010600030101010101" pitchFamily="2" charset="-122"/>
      <p:regular r:id="rId38"/>
      <p:bold r:id="rId39"/>
    </p:embeddedFont>
    <p:embeddedFont>
      <p:font typeface="DreamFont-XiaoyuGB-Normal" panose="02010604000000000000" pitchFamily="2" charset="-122"/>
      <p:regular r:id="rId40"/>
    </p:embeddedFont>
    <p:embeddedFont>
      <p:font typeface="OPPOSans-B" pitchFamily="18" charset="-122"/>
      <p:regular r:id="rId41"/>
      <p:bold r:id="rId42"/>
      <p:italic r:id="rId43"/>
      <p:boldItalic r:id="rId44"/>
    </p:embeddedFont>
    <p:embeddedFont>
      <p:font typeface="OPPOSans-H" pitchFamily="18" charset="-122"/>
      <p:regular r:id="rId45"/>
      <p:bold r:id="rId46"/>
      <p:italic r:id="rId47"/>
      <p:boldItalic r:id="rId48"/>
    </p:embeddedFont>
    <p:embeddedFont>
      <p:font typeface="OPPOSans-R" pitchFamily="18" charset="-122"/>
      <p:regular r:id="rId49"/>
      <p:bold r:id="rId50"/>
      <p:italic r:id="rId51"/>
      <p:boldItalic r:id="rId52"/>
    </p:embeddedFont>
    <p:embeddedFont>
      <p:font typeface="SourceHanSansSC-Regular" panose="020B0500000000000000" pitchFamily="34" charset="-128"/>
      <p:regular r:id="rId5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B760"/>
    <a:srgbClr val="418D4A"/>
    <a:srgbClr val="62978F"/>
    <a:srgbClr val="5C847B"/>
    <a:srgbClr val="63CB96"/>
    <a:srgbClr val="66CB96"/>
    <a:srgbClr val="64CC95"/>
    <a:srgbClr val="109344"/>
    <a:srgbClr val="2EB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/>
    <p:restoredTop sz="94590"/>
  </p:normalViewPr>
  <p:slideViewPr>
    <p:cSldViewPr snapToGrid="0" snapToObjects="1">
      <p:cViewPr>
        <p:scale>
          <a:sx n="30" d="100"/>
          <a:sy n="30" d="100"/>
        </p:scale>
        <p:origin x="3384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18.fntdata"/><Relationship Id="rId52" Type="http://schemas.openxmlformats.org/officeDocument/2006/relationships/font" Target="fonts/font17.fntdata"/><Relationship Id="rId51" Type="http://schemas.openxmlformats.org/officeDocument/2006/relationships/font" Target="fonts/font16.fntdata"/><Relationship Id="rId50" Type="http://schemas.openxmlformats.org/officeDocument/2006/relationships/font" Target="fonts/font15.fntdata"/><Relationship Id="rId5" Type="http://schemas.openxmlformats.org/officeDocument/2006/relationships/slide" Target="slides/slide3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8114-FF11-A84C-944A-3479F20D686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17181-2392-904A-AF7F-22F77755BC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106"/>
          <p:cNvSpPr txBox="1"/>
          <p:nvPr/>
        </p:nvSpPr>
        <p:spPr>
          <a:xfrm>
            <a:off x="9947099" y="4003675"/>
            <a:ext cx="14566900" cy="1689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3000"/>
              </a:lnSpc>
            </a:pPr>
            <a:endParaRPr lang="zh-CN" altLang="en-US" dirty="0"/>
          </a:p>
        </p:txBody>
      </p:sp>
      <p:sp>
        <p:nvSpPr>
          <p:cNvPr id="108" name="Object 108"/>
          <p:cNvSpPr txBox="1"/>
          <p:nvPr/>
        </p:nvSpPr>
        <p:spPr>
          <a:xfrm>
            <a:off x="1679616" y="4003675"/>
            <a:ext cx="11207669" cy="1562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9600" spc="600" dirty="0">
                <a:solidFill>
                  <a:srgbClr val="18171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前端基础课程</a:t>
            </a:r>
            <a:endParaRPr lang="zh-CN" altLang="en-US" dirty="0"/>
          </a:p>
        </p:txBody>
      </p:sp>
      <p:pic>
        <p:nvPicPr>
          <p:cNvPr id="109" name="image 1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1010" name="image 10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1011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79616" y="5934670"/>
            <a:ext cx="1080950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600" dirty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html + css + javascript</a:t>
            </a:r>
            <a:endParaRPr kumimoji="1"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6" y="984250"/>
            <a:ext cx="3930822" cy="1359852"/>
          </a:xfrm>
          <a:prstGeom prst="rect">
            <a:avLst/>
          </a:prstGeom>
        </p:spPr>
      </p:pic>
      <p:sp>
        <p:nvSpPr>
          <p:cNvPr id="43" name="任意形状 42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3" name="任意形状 52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414250" y="4914900"/>
            <a:ext cx="11043285" cy="49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ym typeface="+mn-ea"/>
              </a:rPr>
              <a:t>用到的地方很多：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浏览器工具栏中的标题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浏览器收藏夹中的标题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浏览器搜索引擎 结果页面中的标题</a:t>
            </a:r>
            <a:endParaRPr lang="zh-CN" sz="3200"/>
          </a:p>
          <a:p>
            <a:pPr marL="285750" lvl="0" indent="-28575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sz="3200">
                <a:sym typeface="+mn-ea"/>
              </a:rPr>
              <a:t>  历史记录中的标题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68705" y="4723130"/>
            <a:ext cx="10042525" cy="551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524635" y="5508943"/>
            <a:ext cx="9142095" cy="432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&lt;head&gt;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    </a:t>
            </a:r>
            <a:r>
              <a:rPr lang="zh-CN" sz="4000">
                <a:solidFill>
                  <a:schemeClr val="bg1"/>
                </a:solidFill>
                <a:sym typeface="+mn-ea"/>
              </a:rPr>
              <a:t>&lt;meta charset="UTF-8"&gt;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49263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 spc="100">
                <a:solidFill>
                  <a:schemeClr val="tx1"/>
                </a:solidFill>
                <a:uFillTx/>
                <a:sym typeface="+mn-ea"/>
              </a:rPr>
              <a:t>title</a:t>
            </a:r>
            <a:endParaRPr lang="en-US" altLang="zh-CN" sz="4400" spc="100">
              <a:solidFill>
                <a:schemeClr val="tx1"/>
              </a:solidFill>
              <a:uFillTx/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4645" y="2381885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网页标题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2403475"/>
            <a:ext cx="664845" cy="664845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794000" y="233172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用于定义文档与外部资源之间的关系，常用于链接到样式表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5267008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20520" y="5698173"/>
            <a:ext cx="21142960" cy="601599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zh-CN" sz="3200">
                <a:solidFill>
                  <a:schemeClr val="bg1"/>
                </a:solidFill>
                <a:sym typeface="+mn-ea"/>
              </a:rPr>
              <a:t>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&lt;link rel="icon" href="http://www.jd.com/favicon.ico"&gt;                         </a:t>
            </a:r>
            <a:r>
              <a:rPr lang="zh-CN" sz="3200">
                <a:solidFill>
                  <a:schemeClr val="bg1"/>
                </a:solidFill>
                <a:sym typeface="+mn-ea"/>
              </a:rPr>
              <a:t>网页在</a:t>
            </a:r>
            <a:r>
              <a:rPr lang="zh-CN" sz="3200">
                <a:solidFill>
                  <a:schemeClr val="bg1"/>
                </a:solidFill>
                <a:sym typeface="+mn-ea"/>
              </a:rPr>
              <a:t>浏览器打开时显示的小图标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&lt;link rel="stylesheet" type="text/css" href="css/common.css"&gt;          引入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css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文件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link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2794000" y="3373755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spc="13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type="text/css"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可省略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5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3445510"/>
            <a:ext cx="664845" cy="6648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2403475"/>
            <a:ext cx="664845" cy="664845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794000" y="233172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用于 加载 或 执行脚本文件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5267008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20520" y="5972493"/>
            <a:ext cx="21142960" cy="54673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zh-CN" sz="3200">
                <a:solidFill>
                  <a:schemeClr val="bg1"/>
                </a:solidFill>
                <a:sym typeface="+mn-ea"/>
              </a:rPr>
              <a:t>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&lt;script type="text/javascript" src="https://cdn.jsdelivr.net/npm/vue/dist/vue.js"&gt;&lt;/script&gt;         引入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javascript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文件  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script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31340" y="3531235"/>
            <a:ext cx="664845" cy="664845"/>
          </a:xfrm>
          <a:prstGeom prst="rect">
            <a:avLst/>
          </a:prstGeom>
        </p:spPr>
      </p:pic>
      <p:sp>
        <p:nvSpPr>
          <p:cNvPr id="7" name="Object 405"/>
          <p:cNvSpPr txBox="1"/>
          <p:nvPr/>
        </p:nvSpPr>
        <p:spPr>
          <a:xfrm>
            <a:off x="2794000" y="3459480"/>
            <a:ext cx="11793855" cy="8083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引入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js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时  </a:t>
            </a:r>
            <a:r>
              <a:rPr lang="zh-CN" altLang="en-US" sz="2800" spc="18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 </a:t>
            </a:r>
            <a:r>
              <a:rPr lang="zh-CN" sz="2800" spc="180">
                <a:solidFill>
                  <a:schemeClr val="tx1">
                    <a:lumMod val="85000"/>
                    <a:lumOff val="15000"/>
                  </a:schemeClr>
                </a:solidFill>
                <a:uFillTx/>
                <a:sym typeface="+mn-ea"/>
              </a:rPr>
              <a:t>type="text/javascript" 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可省略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154025" y="3408680"/>
            <a:ext cx="7955915" cy="75914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用于为</a:t>
            </a:r>
            <a:r>
              <a:rPr lang="en-US" altLang="zh-CN" sz="2800">
                <a:sym typeface="+mn-ea"/>
              </a:rPr>
              <a:t>html</a:t>
            </a:r>
            <a:r>
              <a:rPr lang="zh-CN" altLang="en-US" sz="2800">
                <a:sym typeface="+mn-ea"/>
              </a:rPr>
              <a:t>文档定义样式信息</a:t>
            </a:r>
            <a:endParaRPr lang="zh-CN" altLang="en-US" sz="2800">
              <a:sym typeface="+mn-ea"/>
            </a:endParaRPr>
          </a:p>
          <a:p>
            <a:pPr indent="0">
              <a:lnSpc>
                <a:spcPct val="170000"/>
              </a:lnSpc>
              <a:buFont typeface="Wingdings" panose="05000000000000000000" charset="0"/>
              <a:buNone/>
            </a:pPr>
            <a:endParaRPr lang="zh-CN" altLang="en-US" sz="2800">
              <a:sym typeface="+mn-ea"/>
            </a:endParaRPr>
          </a:p>
          <a:p>
            <a:pPr marL="457200" indent="-457200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也可以把样式写在单独的文件中，用</a:t>
            </a:r>
            <a:r>
              <a:rPr lang="en-US" altLang="zh-CN" sz="2800">
                <a:sym typeface="+mn-ea"/>
              </a:rPr>
              <a:t>link</a:t>
            </a:r>
            <a:r>
              <a:rPr lang="zh-CN" altLang="en-US" sz="2800">
                <a:sym typeface="+mn-ea"/>
              </a:rPr>
              <a:t>标签引入到页面中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2908300"/>
            <a:ext cx="9947275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6398" y="3756660"/>
            <a:ext cx="8963660" cy="75406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&lt;head&gt;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</a:t>
            </a:r>
            <a:r>
              <a:rPr lang="zh-CN" sz="3200">
                <a:solidFill>
                  <a:schemeClr val="bg1"/>
                </a:solidFill>
                <a:sym typeface="+mn-ea"/>
              </a:rPr>
              <a:t>&lt;meta charset="UTF-8"&gt;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&lt;title&gt;半圆学社&lt;/title&gt;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style&gt;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body {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        background-color: red;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      }</a:t>
            </a:r>
            <a:endParaRPr lang="en-US" alt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3200">
                <a:solidFill>
                  <a:schemeClr val="bg1"/>
                </a:solidFill>
                <a:sym typeface="+mn-ea"/>
              </a:rPr>
              <a:t>      &lt;/style&gt;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  </a:t>
            </a:r>
            <a:endParaRPr lang="zh-CN" sz="32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style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815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head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059940" y="5805170"/>
            <a:ext cx="37299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557780" y="6011863"/>
            <a:ext cx="2734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特殊元素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702435" y="9542145"/>
            <a:ext cx="4492625" cy="152908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702435" y="9707245"/>
            <a:ext cx="4492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不属于块级元素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>
                <a:solidFill>
                  <a:schemeClr val="bg1"/>
                </a:solidFill>
                <a:sym typeface="+mn-ea"/>
              </a:rPr>
              <a:t>也不属于行内元素</a:t>
            </a:r>
            <a:endParaRPr lang="zh-CN" sz="3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402195" y="9651365"/>
            <a:ext cx="4637405" cy="139446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602855" y="9749155"/>
            <a:ext cx="42360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独占一行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可单独设置宽高</a:t>
            </a:r>
            <a:endParaRPr lang="zh-CN" sz="3600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984048" y="908368"/>
            <a:ext cx="1837690" cy="7955915"/>
          </a:xfrm>
          <a:prstGeom prst="bentConnector3">
            <a:avLst>
              <a:gd name="adj1" fmla="val 499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endCxn id="15" idx="0"/>
          </p:cNvCxnSpPr>
          <p:nvPr/>
        </p:nvCxnSpPr>
        <p:spPr>
          <a:xfrm rot="10800000" flipV="1">
            <a:off x="9736455" y="4879340"/>
            <a:ext cx="2138045" cy="92583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endCxn id="31" idx="0"/>
          </p:cNvCxnSpPr>
          <p:nvPr/>
        </p:nvCxnSpPr>
        <p:spPr>
          <a:xfrm>
            <a:off x="7334885" y="4882515"/>
            <a:ext cx="8431530" cy="92138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92945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9188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body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内部标签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3954125" y="580390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278928" y="6010593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行内元素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3924935" y="6925310"/>
            <a:ext cx="24130" cy="2616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 flipH="1">
            <a:off x="9721215" y="6925310"/>
            <a:ext cx="15875" cy="2726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  <a:endCxn id="46" idx="0"/>
          </p:cNvCxnSpPr>
          <p:nvPr/>
        </p:nvCxnSpPr>
        <p:spPr>
          <a:xfrm>
            <a:off x="15766415" y="6924040"/>
            <a:ext cx="0" cy="2783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8164195" y="5805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345488" y="6011863"/>
            <a:ext cx="27832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块级元素</a:t>
            </a:r>
            <a:endParaRPr lang="zh-CN" altLang="en-US" sz="4000">
              <a:solidFill>
                <a:schemeClr val="bg1"/>
              </a:solidFill>
            </a:endParaRPr>
          </a:p>
          <a:p>
            <a:pPr algn="ctr"/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563080" y="5805170"/>
            <a:ext cx="362394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887883" y="6011863"/>
            <a:ext cx="29743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  <a:sym typeface="+mn-ea"/>
              </a:rPr>
              <a:t>行内块元素</a:t>
            </a:r>
            <a:endParaRPr lang="zh-CN" altLang="en-US" sz="4000">
              <a:solidFill>
                <a:schemeClr val="bg1"/>
              </a:solidFill>
            </a:endParaRPr>
          </a:p>
          <a:p>
            <a:pPr algn="ctr"/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7" name="肘形连接符 6"/>
          <p:cNvCxnSpPr>
            <a:stCxn id="12" idx="2"/>
            <a:endCxn id="4" idx="0"/>
          </p:cNvCxnSpPr>
          <p:nvPr/>
        </p:nvCxnSpPr>
        <p:spPr>
          <a:xfrm rot="5400000" flipV="1">
            <a:off x="15709265" y="139065"/>
            <a:ext cx="1837690" cy="949452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13618210" y="9610090"/>
            <a:ext cx="4295775" cy="139319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3910310" y="9707245"/>
            <a:ext cx="3711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一行内并列排布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无宽高属性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10" name="直接连接符 9"/>
          <p:cNvCxnSpPr>
            <a:stCxn id="4" idx="2"/>
            <a:endCxn id="9" idx="0"/>
          </p:cNvCxnSpPr>
          <p:nvPr/>
        </p:nvCxnSpPr>
        <p:spPr>
          <a:xfrm>
            <a:off x="21375370" y="6925310"/>
            <a:ext cx="635" cy="278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8977610" y="9610090"/>
            <a:ext cx="4796155" cy="139319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245580" y="9707245"/>
            <a:ext cx="4260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横向并排</a:t>
            </a:r>
            <a:endParaRPr lang="zh-CN" sz="3600" b="1">
              <a:solidFill>
                <a:schemeClr val="bg1"/>
              </a:solidFill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sym typeface="+mn-ea"/>
              </a:rPr>
              <a:t>可设宽高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0659110" y="3119755"/>
            <a:ext cx="7955915" cy="3968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kern="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既不属于行内元素，也不属于块级元素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多用于文本排版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Ubuntu Mono" charset="0"/>
                <a:ea typeface="Ubuntu Mono"/>
                <a:cs typeface="Ubuntu Mono"/>
                <a:sym typeface="+mn-ea"/>
              </a:rPr>
              <a:t>br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会使后面的元素从新的一行开始，但是他本身还是属于上一行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  <a:p>
            <a:pPr marL="457200" indent="-457200" algn="l">
              <a:lnSpc>
                <a:spcPct val="180000"/>
              </a:lnSpc>
              <a:buFont typeface="Wingdings" panose="05000000000000000000" charset="0"/>
              <a:buChar char=""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br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+mn-ea"/>
              </a:rPr>
              <a:t>元素不允许加样式，也修改不了样式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5633085" cy="4828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0683" y="4819650"/>
            <a:ext cx="4912360" cy="21069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换行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br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特殊元素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0659110" y="8667750"/>
            <a:ext cx="7955915" cy="415925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30000"/>
              </a:lnSpc>
            </a:pP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为什么</a:t>
            </a:r>
            <a:r>
              <a:rPr lang="en-US" altLang="zh-CN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</a:t>
            </a:r>
            <a:r>
              <a:rPr lang="zh-CN" altLang="en-US" sz="28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既不是块级元素 也不是行内元素？</a:t>
            </a:r>
            <a:endParaRPr lang="zh-CN" altLang="en-US" sz="2800">
              <a:sym typeface="+mn-ea"/>
            </a:endParaRPr>
          </a:p>
          <a:p>
            <a:pPr indent="0" algn="l">
              <a:lnSpc>
                <a:spcPct val="180000"/>
              </a:lnSpc>
              <a:buFont typeface="Wingdings" panose="05000000000000000000" charset="0"/>
              <a:buNone/>
            </a:pPr>
            <a:r>
              <a:rPr lang="zh-CN" altLang="en-US" sz="2800">
                <a:sym typeface="+mn-ea"/>
              </a:rPr>
              <a:t>区分  是行内元素 或 块级元素，要通过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属性区分，但</a:t>
            </a:r>
            <a:r>
              <a:rPr lang="en-US" altLang="zh-CN" sz="2800">
                <a:sym typeface="+mn-ea"/>
              </a:rPr>
              <a:t>hr</a:t>
            </a:r>
            <a:r>
              <a:rPr lang="zh-CN" altLang="en-US" sz="2800">
                <a:sym typeface="+mn-ea"/>
              </a:rPr>
              <a:t>无法设置样式表，也就没有</a:t>
            </a:r>
            <a:r>
              <a:rPr lang="en-US" altLang="zh-CN" sz="2800">
                <a:sym typeface="+mn-ea"/>
              </a:rPr>
              <a:t>display</a:t>
            </a:r>
            <a:r>
              <a:rPr lang="zh-CN" altLang="en-US" sz="2800">
                <a:sym typeface="+mn-ea"/>
              </a:rPr>
              <a:t>属性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3458845"/>
            <a:ext cx="509270" cy="509270"/>
          </a:xfrm>
          <a:prstGeom prst="rect">
            <a:avLst/>
          </a:prstGeom>
        </p:spPr>
      </p:pic>
      <p:pic>
        <p:nvPicPr>
          <p:cNvPr id="6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81210" y="9178290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1387" y="410391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6655" y="4149090"/>
            <a:ext cx="5655310" cy="56559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2983865" y="6633210"/>
            <a:ext cx="4580890" cy="687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Html语法字符</a:t>
            </a:r>
            <a:endParaRPr lang="en-US" altLang="zh-CN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11409680" y="3571875"/>
            <a:ext cx="9017000" cy="7320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&amp;nbsp; 表示 空格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&amp;amp; 表示  &amp;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&amp;lt;    表示   &lt;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&amp;gt;   表示   &gt;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&amp;quot;   表示 "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565150" lvl="0" indent="-457200" algn="l" rtl="0">
              <a:lnSpc>
                <a:spcPct val="2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&amp;qpos;  表示  '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38798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特殊的 语法字符</a:t>
            </a:r>
            <a:endParaRPr lang="zh-CN" altLang="en-US"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996035" y="2908300"/>
            <a:ext cx="7955915" cy="47548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块级元素： display:block</a:t>
            </a:r>
            <a:endParaRPr lang="zh-CN" altLang="en-US" sz="2800"/>
          </a:p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总是从新行开始</a:t>
            </a:r>
            <a:endParaRPr lang="zh-CN" altLang="en-US" sz="2800"/>
          </a:p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高度，行高以及外边距和内边距都可以控制</a:t>
            </a:r>
            <a:endParaRPr lang="zh-CN" altLang="en-US" sz="2800"/>
          </a:p>
          <a:p>
            <a:pPr algn="l">
              <a:lnSpc>
                <a:spcPct val="240000"/>
              </a:lnSpc>
            </a:pPr>
            <a:r>
              <a:rPr lang="zh-CN" altLang="en-US" sz="2800">
                <a:sym typeface="+mn-ea"/>
              </a:rPr>
              <a:t>可以容纳行内元素和其他块元素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82103" y="2908300"/>
            <a:ext cx="8779510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2395855" y="3637915"/>
            <a:ext cx="7152005" cy="7778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盒子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div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段落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p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3600">
                <a:solidFill>
                  <a:schemeClr val="bg1"/>
                </a:solidFill>
                <a:sym typeface="+mn-ea"/>
              </a:rPr>
              <a:t>标题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h1 ~ h6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有序列表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ol  li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无序列表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ul  li</a:t>
            </a:r>
            <a:endParaRPr lang="zh-CN" altLang="en-US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自定义列表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dl  dt  dd</a:t>
            </a:r>
            <a:endParaRPr lang="zh-CN" altLang="en-US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音频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audio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视频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video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表单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form</a:t>
            </a:r>
            <a:endParaRPr lang="en-US" altLang="zh-CN" sz="3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表格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table &gt; tr &gt; th &gt; td</a:t>
            </a:r>
            <a:endParaRPr lang="en-US" altLang="zh-CN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块级元素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18135" y="3411855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3438525" cy="343916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891348" y="5491163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列表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列表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15927070" y="3047365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4000">
                <a:latin typeface="Nunito"/>
                <a:ea typeface="Nunito"/>
                <a:cs typeface="Nunito"/>
                <a:sym typeface="Nunito"/>
              </a:rPr>
              <a:t>列表中可以相互嵌套</a:t>
            </a:r>
            <a:endParaRPr lang="zh-CN" altLang="en-US" sz="4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945948" y="1457643"/>
            <a:ext cx="6074410" cy="1146746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7393305" y="2553970"/>
            <a:ext cx="5179695" cy="92748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无序列表</a:t>
            </a:r>
            <a:r>
              <a:rPr lang="zh-CN" sz="3200">
                <a:solidFill>
                  <a:schemeClr val="bg1"/>
                </a:solidFill>
                <a:sym typeface="+mn-ea"/>
              </a:rPr>
              <a:t>(使用频率最高)</a:t>
            </a:r>
            <a:r>
              <a:rPr lang="zh-CN" sz="3200">
                <a:solidFill>
                  <a:schemeClr val="bg1"/>
                </a:solidFill>
                <a:sym typeface="+mn-ea"/>
              </a:rPr>
              <a:t> 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&lt;ul&gt;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&lt;li&gt;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&lt;/li&gt;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</a:rPr>
              <a:t>&lt;/ul&gt;</a:t>
            </a:r>
            <a:endParaRPr lang="en-US" altLang="zh-CN" sz="3200">
              <a:solidFill>
                <a:schemeClr val="bg1"/>
              </a:solidFill>
            </a:endParaRPr>
          </a:p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有序列表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o</a:t>
            </a:r>
            <a:r>
              <a:rPr lang="zh-CN" sz="3200">
                <a:solidFill>
                  <a:schemeClr val="bg1"/>
                </a:solidFill>
                <a:sym typeface="+mn-ea"/>
              </a:rPr>
              <a:t>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&lt;li&gt;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&lt;/li&gt;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&lt;/ol&gt;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pPr marL="60325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charset="0"/>
              <a:buChar char=""/>
            </a:pPr>
            <a:r>
              <a:rPr lang="zh-CN" sz="3200">
                <a:solidFill>
                  <a:schemeClr val="bg1"/>
                </a:solidFill>
                <a:sym typeface="+mn-ea"/>
              </a:rPr>
              <a:t>自定义列表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d</a:t>
            </a:r>
            <a:r>
              <a:rPr lang="zh-CN" sz="3200">
                <a:solidFill>
                  <a:schemeClr val="bg1"/>
                </a:solidFill>
                <a:sym typeface="+mn-ea"/>
              </a:rPr>
              <a:t>l&gt;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&lt;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dt</a:t>
            </a:r>
            <a:r>
              <a:rPr lang="zh-CN" sz="32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&lt;/dt&gt; 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标题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  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&lt;dd&gt;&lt;dd&gt; 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列表</a:t>
            </a:r>
            <a:endParaRPr lang="zh-CN" sz="32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32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3200">
                <a:solidFill>
                  <a:schemeClr val="bg1"/>
                </a:solidFill>
                <a:sym typeface="+mn-ea"/>
              </a:rPr>
              <a:t>&lt;/dl&gt;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表格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表格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4253210" y="2553970"/>
            <a:ext cx="9707880" cy="927481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3200">
                <a:sym typeface="+mn-ea"/>
              </a:rPr>
              <a:t>表格属性：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border 边框宽度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cellpadding 单元边缘和内容之间的空白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cellspacing 单元格之间的空白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frame 外侧边框哪部分可见 (void above) </a:t>
            </a:r>
            <a:endParaRPr lang="zh-CN" altLang="en-US" sz="3200">
              <a:sym typeface="+mn-ea"/>
            </a:endParaRPr>
          </a:p>
          <a:p>
            <a:pPr indent="0" algn="l">
              <a:lnSpc>
                <a:spcPct val="200000"/>
              </a:lnSpc>
              <a:buFont typeface="Arial" panose="020B0604020202090204" pitchFamily="34" charset="0"/>
              <a:buNone/>
            </a:pPr>
            <a:r>
              <a:rPr lang="zh-CN" altLang="en-US" sz="3200">
                <a:sym typeface="+mn-ea"/>
              </a:rPr>
              <a:t>    与</a:t>
            </a:r>
            <a:r>
              <a:rPr lang="en-US" altLang="zh-CN" sz="3200">
                <a:sym typeface="+mn-ea"/>
              </a:rPr>
              <a:t>border</a:t>
            </a:r>
            <a:r>
              <a:rPr lang="zh-CN" altLang="en-US" sz="3200">
                <a:sym typeface="+mn-ea"/>
              </a:rPr>
              <a:t>冲突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rules 内侧边框哪部分可见 （none rows）</a:t>
            </a:r>
            <a:endParaRPr lang="zh-CN" altLang="en-US" sz="3200"/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>
                <a:sym typeface="+mn-ea"/>
              </a:rPr>
              <a:t>width 宽度</a:t>
            </a:r>
            <a:endParaRPr lang="en-US" alt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982970" y="1520825"/>
            <a:ext cx="6074410" cy="1146746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6640195" y="1784350"/>
            <a:ext cx="4760595" cy="109404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&lt;table&gt;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&lt;td&gt;姓名&lt;/td&gt;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&lt;td&gt;数学&lt;/td&gt;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&lt;td&gt;语文&lt;/td&gt;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&lt;td&gt;英语&lt;/td&gt;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&lt;/tr&gt;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&lt;td&gt;小一&lt;/td&gt;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&lt;td&gt;99&lt;/td&gt;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&lt;td&gt;89&lt;/td&gt;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&lt;td&gt;79&lt;/td&gt;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&lt;/tr&gt;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&lt;td&gt;小二&lt;/td&gt;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&lt;td&gt;90&lt;/td&gt;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&lt;td&gt;80&lt;/td&gt;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        &lt;td&gt;70&lt;/td&gt;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      &lt;/tr&gt;</a:t>
            </a:r>
            <a:endParaRPr sz="32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sz="3200">
                <a:solidFill>
                  <a:schemeClr val="bg1"/>
                </a:solidFill>
                <a:sym typeface="+mn-ea"/>
              </a:rPr>
              <a:t>&lt;/table&gt;</a:t>
            </a:r>
            <a:endParaRPr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Object 2021"/>
          <p:cNvSpPr txBox="1"/>
          <p:nvPr/>
        </p:nvSpPr>
        <p:spPr>
          <a:xfrm>
            <a:off x="3473450" y="5855577"/>
            <a:ext cx="5524500" cy="1219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000" b="0" i="0" dirty="0">
                <a:solidFill>
                  <a:srgbClr val="FFFFFF"/>
                </a:solidFill>
                <a:latin typeface="DreamFont-XiaoyuGB-Normal"/>
                <a:ea typeface="DreamFont-XiaoyuGB-Normal"/>
              </a:rPr>
              <a:t>目录</a:t>
            </a:r>
            <a:endParaRPr lang="zh-CN" altLang="en-US" dirty="0"/>
          </a:p>
        </p:txBody>
      </p:sp>
      <p:sp>
        <p:nvSpPr>
          <p:cNvPr id="26" name="Object 203"/>
          <p:cNvSpPr txBox="1"/>
          <p:nvPr/>
        </p:nvSpPr>
        <p:spPr>
          <a:xfrm>
            <a:off x="2543121" y="5987284"/>
            <a:ext cx="7326520" cy="11048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goal</a:t>
            </a:r>
            <a:endParaRPr lang="zh-CN" altLang="en-US" sz="6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Object 204"/>
          <p:cNvSpPr txBox="1"/>
          <p:nvPr/>
        </p:nvSpPr>
        <p:spPr>
          <a:xfrm>
            <a:off x="2543121" y="4083945"/>
            <a:ext cx="6615320" cy="182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10000" b="0" i="0" spc="4560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-H"/>
                <a:ea typeface="OPPOSans-H"/>
              </a:rPr>
              <a:t>目标</a:t>
            </a:r>
            <a:endParaRPr lang="zh-CN" sz="10000" b="0" i="0" spc="4560" dirty="0">
              <a:solidFill>
                <a:schemeClr val="tx1">
                  <a:lumMod val="85000"/>
                  <a:lumOff val="15000"/>
                </a:schemeClr>
              </a:solidFill>
              <a:latin typeface="OPPOSans-H"/>
              <a:ea typeface="OPPOSans-H"/>
            </a:endParaRPr>
          </a:p>
        </p:txBody>
      </p:sp>
      <p:pic>
        <p:nvPicPr>
          <p:cNvPr id="32" name="image 2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35206" y="2816875"/>
            <a:ext cx="1592780" cy="1592780"/>
          </a:xfrm>
          <a:prstGeom prst="rect">
            <a:avLst/>
          </a:prstGeom>
        </p:spPr>
      </p:pic>
      <p:sp>
        <p:nvSpPr>
          <p:cNvPr id="33" name="Object 2010"/>
          <p:cNvSpPr txBox="1"/>
          <p:nvPr/>
        </p:nvSpPr>
        <p:spPr>
          <a:xfrm>
            <a:off x="9812486" y="3126363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01</a:t>
            </a:r>
            <a:endParaRPr lang="zh-CN" altLang="en-US" dirty="0"/>
          </a:p>
        </p:txBody>
      </p:sp>
      <p:sp>
        <p:nvSpPr>
          <p:cNvPr id="34" name="Object 2011"/>
          <p:cNvSpPr txBox="1"/>
          <p:nvPr/>
        </p:nvSpPr>
        <p:spPr>
          <a:xfrm>
            <a:off x="12058650" y="3078480"/>
            <a:ext cx="9257665" cy="8858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学会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基本的标记标签使用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7" name="image 20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17353" y="5117192"/>
            <a:ext cx="1592780" cy="1592780"/>
          </a:xfrm>
          <a:prstGeom prst="rect">
            <a:avLst/>
          </a:prstGeom>
        </p:spPr>
      </p:pic>
      <p:sp>
        <p:nvSpPr>
          <p:cNvPr id="38" name="Object 2015"/>
          <p:cNvSpPr txBox="1"/>
          <p:nvPr/>
        </p:nvSpPr>
        <p:spPr>
          <a:xfrm>
            <a:off x="9812486" y="5436477"/>
            <a:ext cx="1413841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02</a:t>
            </a:r>
            <a:endParaRPr lang="zh-CN" altLang="en-US" dirty="0"/>
          </a:p>
        </p:txBody>
      </p:sp>
      <p:sp>
        <p:nvSpPr>
          <p:cNvPr id="39" name="Object 2016"/>
          <p:cNvSpPr txBox="1"/>
          <p:nvPr/>
        </p:nvSpPr>
        <p:spPr>
          <a:xfrm>
            <a:off x="12161520" y="5412740"/>
            <a:ext cx="9707880" cy="5753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-B"/>
                <a:ea typeface="OPPOSans-B"/>
              </a:rPr>
              <a:t>css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学会样式表的设置</a:t>
            </a:r>
            <a:endParaRPr lang="zh-CN" altLang="en-US" sz="4000" b="0" i="0" dirty="0">
              <a:solidFill>
                <a:schemeClr val="tx1">
                  <a:lumMod val="85000"/>
                  <a:lumOff val="15000"/>
                </a:schemeClr>
              </a:solidFill>
              <a:latin typeface="OPPOSans-B"/>
              <a:ea typeface="OPPOSans-B"/>
              <a:sym typeface="+mn-ea"/>
            </a:endParaRPr>
          </a:p>
        </p:txBody>
      </p:sp>
      <p:pic>
        <p:nvPicPr>
          <p:cNvPr id="42" name="image 20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17353" y="7453992"/>
            <a:ext cx="1592780" cy="1592780"/>
          </a:xfrm>
          <a:prstGeom prst="rect">
            <a:avLst/>
          </a:prstGeom>
        </p:spPr>
      </p:pic>
      <p:sp>
        <p:nvSpPr>
          <p:cNvPr id="43" name="Object 2020"/>
          <p:cNvSpPr txBox="1"/>
          <p:nvPr/>
        </p:nvSpPr>
        <p:spPr>
          <a:xfrm>
            <a:off x="9812486" y="7770744"/>
            <a:ext cx="1413852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03</a:t>
            </a:r>
            <a:endParaRPr lang="zh-CN" altLang="en-US" dirty="0"/>
          </a:p>
        </p:txBody>
      </p:sp>
      <p:sp>
        <p:nvSpPr>
          <p:cNvPr id="44" name="Object 2021"/>
          <p:cNvSpPr txBox="1"/>
          <p:nvPr/>
        </p:nvSpPr>
        <p:spPr>
          <a:xfrm>
            <a:off x="12161520" y="7770495"/>
            <a:ext cx="9707880" cy="6623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 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学会简单的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javascript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的使用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47" name="image 20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17353" y="9778092"/>
            <a:ext cx="1592780" cy="1592780"/>
          </a:xfrm>
          <a:prstGeom prst="rect">
            <a:avLst/>
          </a:prstGeom>
        </p:spPr>
      </p:pic>
      <p:sp>
        <p:nvSpPr>
          <p:cNvPr id="48" name="Object 2025"/>
          <p:cNvSpPr txBox="1"/>
          <p:nvPr/>
        </p:nvSpPr>
        <p:spPr>
          <a:xfrm>
            <a:off x="9782772" y="10097744"/>
            <a:ext cx="1497647" cy="838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5500" b="0" i="0" dirty="0">
                <a:solidFill>
                  <a:srgbClr val="FFFFFF"/>
                </a:solidFill>
                <a:latin typeface="OPPOSans-H"/>
                <a:ea typeface="OPPOSans-H"/>
              </a:rPr>
              <a:t>04</a:t>
            </a:r>
            <a:endParaRPr lang="zh-CN" altLang="en-US" dirty="0"/>
          </a:p>
        </p:txBody>
      </p:sp>
      <p:sp>
        <p:nvSpPr>
          <p:cNvPr id="49" name="Object 2026"/>
          <p:cNvSpPr txBox="1"/>
          <p:nvPr/>
        </p:nvSpPr>
        <p:spPr>
          <a:xfrm>
            <a:off x="12161520" y="10173970"/>
            <a:ext cx="10863580" cy="98806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制作一个简单的小网页</a:t>
            </a:r>
            <a:endParaRPr lang="zh-CN" altLang="en-US" sz="4000" b="0" i="0" dirty="0">
              <a:solidFill>
                <a:schemeClr val="tx1">
                  <a:lumMod val="85000"/>
                  <a:lumOff val="15000"/>
                </a:schemeClr>
              </a:solidFill>
              <a:latin typeface="OPPOSans-B"/>
              <a:ea typeface="OPPOSans-B"/>
            </a:endParaRPr>
          </a:p>
        </p:txBody>
      </p:sp>
      <p:pic>
        <p:nvPicPr>
          <p:cNvPr id="57" name="image 6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-47625"/>
            <a:ext cx="4432300" cy="2654300"/>
          </a:xfrm>
          <a:prstGeom prst="rect">
            <a:avLst/>
          </a:prstGeom>
        </p:spPr>
      </p:pic>
      <p:pic>
        <p:nvPicPr>
          <p:cNvPr id="58" name="image 6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3050" y="2127250"/>
            <a:ext cx="393700" cy="393700"/>
          </a:xfrm>
          <a:prstGeom prst="rect">
            <a:avLst/>
          </a:prstGeom>
        </p:spPr>
      </p:pic>
      <p:pic>
        <p:nvPicPr>
          <p:cNvPr id="28" name="image 30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29" name="image 30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音频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音频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4253210" y="4168775"/>
            <a:ext cx="9707880" cy="596836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2800">
                <a:sym typeface="+mn-ea"/>
              </a:rPr>
              <a:t>http://examples.banyuan.club/drumkit/sounds/clap.wav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autoplay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(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大部分浏览器不支持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)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18125" y="4545648"/>
            <a:ext cx="6332855" cy="5291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&lt;audio&gt;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</a:t>
            </a:r>
            <a:r>
              <a:rPr lang="zh-CN" sz="4000">
                <a:solidFill>
                  <a:schemeClr val="bg1"/>
                </a:solidFill>
                <a:sym typeface="+mn-ea"/>
              </a:rPr>
              <a:t>audio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（资源）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controls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（控制条）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loop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（循环播放）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视</a:t>
            </a: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频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视频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776325" y="2834005"/>
            <a:ext cx="9707880" cy="925068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想使用autoplay  必须要加muted（静音）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6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>
                <a:sym typeface="+mn-ea"/>
              </a:rPr>
              <a:t>https://by-courses.oss-cn-hangzhou.aliyuncs.com/%E5%BA%94%E7%94%A8%E5%BC%80%E5%8F%91%E5%85%A5%E9%97%A8/Mysql/video/Mysql%E5%85%A5%E9%97%A8%E4%BB%8B%E7%BB%8D.mp4</a:t>
            </a: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endParaRPr lang="zh-CN" altLang="en-US" sz="2800"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2400">
                <a:sym typeface="+mn-ea"/>
              </a:rPr>
              <a:t>https://by-image.oss-cn-shanghai.aliyuncs.com/yfront/static/home/pic_ketang_shouye.png</a:t>
            </a:r>
            <a:endParaRPr lang="zh-CN" altLang="en-US" sz="2800"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18125" y="4545648"/>
            <a:ext cx="6332855" cy="5291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video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video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（资源）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controls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（控制条）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muted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（静音）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poster （默认封面）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3996035" y="2908300"/>
            <a:ext cx="7955915" cy="3968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80000"/>
              </a:lnSpc>
            </a:pPr>
            <a:r>
              <a:rPr lang="zh-CN" altLang="en-US" sz="2800">
                <a:sym typeface="+mn-ea"/>
              </a:rPr>
              <a:t>行内元素（内联元素）：  display:inline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和其他元素在一行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高度，行高以及外边距和内边距不可以改变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宽度是本身文字或图片的宽度，不可改变</a:t>
            </a:r>
            <a:endParaRPr lang="zh-CN" altLang="en-US" sz="2800"/>
          </a:p>
          <a:p>
            <a:pPr marL="457200" indent="-45720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只能容纳文本或者其他行内元素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9947275" cy="480441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782128" y="3878263"/>
            <a:ext cx="8963660" cy="39655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行内元素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span</a:t>
            </a:r>
            <a:endParaRPr lang="en-US" altLang="zh-CN" sz="36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95000"/>
              </a:lnSpc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选择列表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： select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&gt;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option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95000"/>
              </a:lnSpc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超链接 ： 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a</a:t>
            </a:r>
            <a:endParaRPr lang="en-US" altLang="zh-CN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行内元素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3996035" y="8974455"/>
            <a:ext cx="7955915" cy="337312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70000"/>
              </a:lnSpc>
            </a:pPr>
            <a:r>
              <a:rPr lang="zh-CN" altLang="en-US" sz="2800" b="1">
                <a:solidFill>
                  <a:srgbClr val="FF0000"/>
                </a:solidFill>
                <a:sym typeface="+mn-ea"/>
              </a:rPr>
              <a:t>注意：</a:t>
            </a:r>
            <a:endParaRPr lang="zh-CN" altLang="en-US" sz="28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设置宽度无效</a:t>
            </a:r>
            <a:endParaRPr lang="zh-CN" altLang="en-US" sz="28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设置高度无效，可以通过设置line-height来设置</a:t>
            </a:r>
            <a:endParaRPr lang="zh-CN" altLang="en-US" sz="2800"/>
          </a:p>
          <a:p>
            <a:pPr marL="285750" indent="-285750" algn="l">
              <a:lnSpc>
                <a:spcPct val="17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设置margin 与 padding 只有左右有效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18135" y="3247390"/>
            <a:ext cx="509270" cy="509270"/>
          </a:xfrm>
          <a:prstGeom prst="rect">
            <a:avLst/>
          </a:prstGeom>
        </p:spPr>
      </p:pic>
      <p:pic>
        <p:nvPicPr>
          <p:cNvPr id="6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18135" y="9178290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选择列表</a:t>
            </a:r>
            <a:endParaRPr lang="zh-CN" altLang="en-US" sz="40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选择列表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585190" y="2109470"/>
            <a:ext cx="9707880" cy="95205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option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是选择列表的每一项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标签内部文字是显示在网页上的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一般来说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option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value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属性是实际要取的值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function selectStages() {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$sel = document.getElementById("sel");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index = $sel.selectedIndex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value = $sel.options[index].value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let text = $sel.options[index].text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console.log('index', index)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console.log('value', value)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console.log('text', text)</a:t>
            </a:r>
            <a:endParaRPr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1800"/>
              </a:spcBef>
            </a:pP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}</a:t>
            </a:r>
            <a:endParaRPr lang="zh-CN" sz="3200"/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5123" y="4879023"/>
            <a:ext cx="611886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select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&lt;option&gt;&lt;/option&gt;</a:t>
            </a:r>
            <a:endParaRPr lang="zh-CN" alt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&lt;/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select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value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（值）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onchange （</a:t>
            </a:r>
            <a:r>
              <a:rPr lang="zh-CN" altLang="en-US" sz="3200">
                <a:solidFill>
                  <a:schemeClr val="bg1"/>
                </a:solidFill>
                <a:sym typeface="+mn-ea"/>
              </a:rPr>
              <a:t>选项变化事件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sym typeface="+mn-ea"/>
              </a:rPr>
              <a:t>超链接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超链接</a:t>
            </a:r>
            <a:endParaRPr lang="zh-CN" altLang="en-US" sz="4000"/>
          </a:p>
        </p:txBody>
      </p:sp>
      <p:sp>
        <p:nvSpPr>
          <p:cNvPr id="4" name="Object 403"/>
          <p:cNvSpPr txBox="1"/>
          <p:nvPr/>
        </p:nvSpPr>
        <p:spPr>
          <a:xfrm>
            <a:off x="13537565" y="1642110"/>
            <a:ext cx="9707880" cy="1098994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在a标签中可以嵌套除它自身外的任何元素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457200" indent="-457200" algn="l">
              <a:lnSpc>
                <a:spcPct val="160000"/>
              </a:lnSpc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可以</a:t>
            </a: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跳转到指定的url或文档位置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1800"/>
              </a:spcBef>
            </a:pPr>
            <a:r>
              <a:rPr lang="en-US" altLang="zh-CN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href</a:t>
            </a:r>
            <a:r>
              <a:rPr lang="zh-CN" altLang="en-US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属性</a:t>
            </a:r>
            <a:endParaRPr lang="zh-CN" altLang="en-US" sz="3200"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绝对路径 	  -   完整的URL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相对路径    -   ./ 或 ../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# 		- 文档开始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#id 		- 指定id的元素位置</a:t>
            </a:r>
            <a:endParaRPr lang="zh-CN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"/>
            </a:pPr>
            <a:r>
              <a:rPr 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javascript:;    	- 占位</a:t>
            </a:r>
            <a:endParaRPr lang="zh-CN" altLang="en-US" sz="3200">
              <a:solidFill>
                <a:schemeClr val="bg1"/>
              </a:solidFill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1800"/>
              </a:spcBef>
            </a:pPr>
            <a:r>
              <a:rPr lang="en-US" altLang="zh-CN" sz="36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target属性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914400" lvl="1" indent="-457200" algn="l">
              <a:lnSpc>
                <a:spcPct val="170000"/>
              </a:lnSpc>
              <a:buFont typeface="Wingdings" panose="05000000000000000000" charset="0"/>
              <a:buChar char=""/>
            </a:pPr>
            <a:r>
              <a:rPr lang="zh-CN" sz="3200">
                <a:sym typeface="+mn-ea"/>
              </a:rPr>
              <a:t>_self (确省,当前浏览器标签)</a:t>
            </a:r>
            <a:endParaRPr lang="zh-CN" sz="3200">
              <a:sym typeface="+mn-ea"/>
            </a:endParaRPr>
          </a:p>
          <a:p>
            <a:pPr marL="914400" lvl="1" indent="-457200" algn="l">
              <a:lnSpc>
                <a:spcPct val="170000"/>
              </a:lnSpc>
              <a:buFont typeface="Wingdings" panose="05000000000000000000" charset="0"/>
              <a:buChar char=""/>
            </a:pPr>
            <a:r>
              <a:rPr lang="zh-CN" sz="3200">
                <a:sym typeface="+mn-ea"/>
              </a:rPr>
              <a:t>_blank(新浏览器标签)</a:t>
            </a:r>
            <a:endParaRPr lang="zh-CN" sz="3200"/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200000"/>
              </a:lnSpc>
            </a:pP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7193915" cy="813054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425123" y="4879023"/>
            <a:ext cx="611886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a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&lt;/a&gt;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href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（链接地址）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target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（链接打开方式）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4044295" y="3176905"/>
            <a:ext cx="7955915" cy="73298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210000"/>
              </a:lnSpc>
            </a:pPr>
            <a:r>
              <a:rPr lang="zh-CN" altLang="en-US" sz="2800">
                <a:sym typeface="+mn-ea"/>
              </a:rPr>
              <a:t>行内块元素（内联元素）：  display:</a:t>
            </a:r>
            <a:r>
              <a:rPr lang="en-US" altLang="zh-CN" sz="2800">
                <a:sym typeface="+mn-ea"/>
              </a:rPr>
              <a:t>inline-</a:t>
            </a:r>
            <a:r>
              <a:rPr lang="zh-CN" altLang="en-US" sz="2800">
                <a:sym typeface="+mn-ea"/>
              </a:rPr>
              <a:t>inline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和其他元素在一行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高度，行高以及外边距和内边距不可以改变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宽度是本身文字或图片的宽度，不可改变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只能容纳文本或者其他行内元素</a:t>
            </a:r>
            <a:endParaRPr lang="zh-CN" altLang="en-US" sz="2800"/>
          </a:p>
          <a:p>
            <a:pPr marL="285750" indent="-285750" algn="l">
              <a:lnSpc>
                <a:spcPct val="210000"/>
              </a:lnSpc>
              <a:buFont typeface="Arial" panose="020B0604020202090204" pitchFamily="34" charset="0"/>
              <a:buChar char="•"/>
            </a:pPr>
            <a:r>
              <a:rPr lang="zh-CN" altLang="en-US" sz="2800">
                <a:sym typeface="+mn-ea"/>
              </a:rPr>
              <a:t>行内块元素会有缝隙，不能完全贴合（！</a:t>
            </a:r>
            <a:r>
              <a:rPr lang="en-US" altLang="zh-CN" sz="2800">
                <a:sym typeface="+mn-ea"/>
              </a:rPr>
              <a:t>css</a:t>
            </a:r>
            <a:r>
              <a:rPr lang="zh-CN" altLang="en-US" sz="2800">
                <a:sym typeface="+mn-ea"/>
              </a:rPr>
              <a:t>学完后补充 如何解决缝隙问题 ！）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290320" y="3458845"/>
            <a:ext cx="9947275" cy="480441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3497580" y="3797300"/>
            <a:ext cx="5532120" cy="37515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图片 ：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img</a:t>
            </a:r>
            <a:endParaRPr lang="en-US" altLang="zh-CN" sz="400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按钮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：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button</a:t>
            </a:r>
            <a:endParaRPr lang="en-US" alt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210000"/>
              </a:lnSpc>
              <a:buNone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输入框 ： 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input</a:t>
            </a:r>
            <a:endParaRPr lang="en-US" altLang="zh-CN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行内块元素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2" name="image 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65760" y="3653155"/>
            <a:ext cx="50927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图片</a:t>
            </a:r>
            <a:endParaRPr lang="zh-CN" altLang="en-US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图片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5607665" cy="572389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7057708" y="3675698"/>
            <a:ext cx="11267440" cy="46247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img /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src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（图片链接）</a:t>
            </a: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alt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</a:t>
            </a:r>
            <a:r>
              <a:rPr lang="zh-CN" sz="4000">
                <a:solidFill>
                  <a:schemeClr val="bg1"/>
                </a:solidFill>
                <a:sym typeface="+mn-ea"/>
              </a:rPr>
              <a:t>用于搜索引擎以及屏幕阅读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7130" y="10309860"/>
            <a:ext cx="18883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/>
              <a:t>https://by-image.oss-cn-shanghai.aliyuncs.com/yfront/static/home/pic_right_banner.png</a:t>
            </a:r>
            <a:endParaRPr lang="en-US" altLang="zh-CN"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33742" y="3571784"/>
            <a:ext cx="596900" cy="596900"/>
          </a:xfrm>
          <a:prstGeom prst="rect">
            <a:avLst/>
          </a:prstGeom>
        </p:spPr>
      </p:pic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2700" y="4104005"/>
            <a:ext cx="2556510" cy="2557145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1450340" y="5050155"/>
            <a:ext cx="2221230" cy="6648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输入框</a:t>
            </a:r>
            <a:endParaRPr lang="en-US" altLang="zh-CN" sz="48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99305" y="8140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/>
              <a:t>输入框</a:t>
            </a:r>
            <a:endParaRPr lang="zh-CN" altLang="en-US" sz="4000"/>
          </a:p>
        </p:txBody>
      </p:sp>
      <p:sp>
        <p:nvSpPr>
          <p:cNvPr id="6" name="圆角矩形 5"/>
          <p:cNvSpPr/>
          <p:nvPr/>
        </p:nvSpPr>
        <p:spPr>
          <a:xfrm>
            <a:off x="4887595" y="3126105"/>
            <a:ext cx="18138775" cy="881570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b="1" dirty="0"/>
          </a:p>
        </p:txBody>
      </p:sp>
      <p:sp>
        <p:nvSpPr>
          <p:cNvPr id="20" name="Object 403"/>
          <p:cNvSpPr txBox="1"/>
          <p:nvPr/>
        </p:nvSpPr>
        <p:spPr>
          <a:xfrm>
            <a:off x="5389880" y="3676015"/>
            <a:ext cx="17034510" cy="74860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4000">
                <a:solidFill>
                  <a:schemeClr val="bg1"/>
                </a:solidFill>
                <a:sym typeface="+mn-ea"/>
              </a:rPr>
              <a:t>&lt;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input /</a:t>
            </a:r>
            <a:r>
              <a:rPr lang="zh-CN" sz="4000">
                <a:solidFill>
                  <a:schemeClr val="bg1"/>
                </a:solidFill>
                <a:sym typeface="+mn-ea"/>
              </a:rPr>
              <a:t>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sz="40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sz="4000">
                <a:solidFill>
                  <a:schemeClr val="bg1"/>
                </a:solidFill>
                <a:sym typeface="+mn-ea"/>
              </a:rPr>
              <a:t> type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（类型）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  <a:p>
            <a:pPr indent="0" algn="l" fontAlgn="auto">
              <a:lnSpc>
                <a:spcPct val="140000"/>
              </a:lnSpc>
              <a:spcAft>
                <a:spcPts val="3000"/>
              </a:spcAft>
              <a:buFont typeface="Wingdings" panose="05000000000000000000" charset="0"/>
              <a:buNone/>
            </a:pPr>
            <a:r>
              <a:rPr lang="zh-CN" altLang="en-US" sz="3600">
                <a:solidFill>
                  <a:schemeClr val="bg1"/>
                </a:solidFill>
                <a:sym typeface="+mn-ea"/>
              </a:rPr>
              <a:t>    button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checkbox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file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hidden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image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password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radio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reset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submit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text</a:t>
            </a:r>
            <a:endParaRPr lang="zh-CN" altLang="en-US" sz="36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value 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（input元素的值）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placeholder （默认占位文字）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autofocus （自动获取焦点）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checked （是否被选中：配合checkbox和</a:t>
            </a:r>
            <a:r>
              <a:rPr lang="en-US" altLang="zh-CN" sz="4000">
                <a:solidFill>
                  <a:schemeClr val="bg1"/>
                </a:solidFill>
                <a:sym typeface="+mn-ea"/>
              </a:rPr>
              <a:t>adio</a:t>
            </a:r>
            <a:r>
              <a:rPr lang="zh-CN" altLang="en-US" sz="4000">
                <a:solidFill>
                  <a:schemeClr val="bg1"/>
                </a:solidFill>
                <a:sym typeface="+mn-ea"/>
              </a:rPr>
              <a:t>使用）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Wingdings" panose="05000000000000000000" charset="0"/>
              <a:buChar char=""/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disabled （禁用）</a:t>
            </a:r>
            <a:endParaRPr lang="zh-CN" altLang="en-US" sz="4000">
              <a:solidFill>
                <a:schemeClr val="bg1"/>
              </a:solidFill>
              <a:sym typeface="+mn-ea"/>
            </a:endParaRPr>
          </a:p>
          <a:p>
            <a:pPr indent="0" algn="l">
              <a:lnSpc>
                <a:spcPct val="140000"/>
              </a:lnSpc>
              <a:buFont typeface="Wingdings" panose="05000000000000000000" charset="0"/>
              <a:buNone/>
            </a:pPr>
            <a:endParaRPr lang="zh-CN" altLang="en-US" sz="40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64590" y="2908300"/>
            <a:ext cx="9947275" cy="92373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656715" y="3756660"/>
            <a:ext cx="8963660" cy="77781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&lt;header&gt;     头部标签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&lt;nav&gt;          导航标签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&lt;article&gt;      内容标签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&lt;section&gt;    块级标签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&lt;aside&gt;       侧边栏标签</a:t>
            </a:r>
            <a:endParaRPr lang="zh-CN" sz="3600">
              <a:solidFill>
                <a:schemeClr val="bg1"/>
              </a:solidFill>
              <a:sym typeface="+mn-ea"/>
            </a:endParaRPr>
          </a:p>
          <a:p>
            <a:pPr marL="14605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CN" sz="3600">
                <a:solidFill>
                  <a:schemeClr val="bg1"/>
                </a:solidFill>
                <a:sym typeface="+mn-ea"/>
              </a:rPr>
              <a:t>&lt;footer&gt;      尾部标签</a:t>
            </a:r>
            <a:endParaRPr 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h5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新增 语义化标签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" name="Object 405"/>
          <p:cNvSpPr txBox="1"/>
          <p:nvPr/>
        </p:nvSpPr>
        <p:spPr>
          <a:xfrm>
            <a:off x="13900785" y="2988945"/>
            <a:ext cx="7955915" cy="889825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这种语义化的标签主要针对搜索引擎</a:t>
            </a:r>
            <a:endParaRPr lang="zh-CN" altLang="en-US" sz="2800">
              <a:sym typeface="+mn-ea"/>
            </a:endParaRPr>
          </a:p>
          <a:p>
            <a:pPr algn="l">
              <a:lnSpc>
                <a:spcPct val="190000"/>
              </a:lnSpc>
            </a:pPr>
            <a:endParaRPr lang="zh-CN" altLang="en-US" sz="2800">
              <a:sym typeface="+mn-ea"/>
            </a:endParaRPr>
          </a:p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 在IE9中，需要把这些元素转换为块级元素，否则不可以使用，在IE9中，这些元素都默认是行内元素，给大小是没有用的。</a:t>
            </a:r>
            <a:endParaRPr lang="zh-CN" altLang="en-US" sz="2800">
              <a:sym typeface="+mn-ea"/>
            </a:endParaRPr>
          </a:p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 在移动端更喜欢使用这些标签，在PC端很少使用这些标签。</a:t>
            </a:r>
            <a:endParaRPr lang="zh-CN" altLang="en-US" sz="2800">
              <a:sym typeface="+mn-ea"/>
            </a:endParaRPr>
          </a:p>
          <a:p>
            <a:pPr marL="457200" indent="-457200" algn="l">
              <a:lnSpc>
                <a:spcPct val="190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 语义化标签只是标签的语义化，和div使用地方法并没有多大区别，只是在使用的过程中省去了一些命名的麻烦。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703" y="984250"/>
            <a:ext cx="3930822" cy="1359852"/>
          </a:xfrm>
          <a:prstGeom prst="rect">
            <a:avLst/>
          </a:prstGeom>
        </p:spPr>
      </p:pic>
      <p:sp>
        <p:nvSpPr>
          <p:cNvPr id="24" name="Object 108"/>
          <p:cNvSpPr txBox="1"/>
          <p:nvPr/>
        </p:nvSpPr>
        <p:spPr>
          <a:xfrm>
            <a:off x="1679616" y="4003675"/>
            <a:ext cx="18611355" cy="32915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THANKS</a:t>
            </a:r>
            <a:r>
              <a:rPr lang="en-GB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</a:t>
            </a:r>
            <a:r>
              <a:rPr lang="zh-CN" altLang="en-US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8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WATCHING</a:t>
            </a:r>
            <a:endParaRPr lang="zh-CN" altLang="en-US" sz="8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37703" y="5784369"/>
            <a:ext cx="108095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谢谢观看！</a:t>
            </a:r>
            <a:endParaRPr kumimoji="1"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6" name="image 1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7266" y="7923291"/>
            <a:ext cx="1270000" cy="6350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966408" y="9891254"/>
            <a:ext cx="4025035" cy="923330"/>
            <a:chOff x="1966408" y="9499369"/>
            <a:chExt cx="4025035" cy="923330"/>
          </a:xfrm>
        </p:grpSpPr>
        <p:pic>
          <p:nvPicPr>
            <p:cNvPr id="38" name="image 10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66408" y="9499369"/>
              <a:ext cx="4025035" cy="923330"/>
            </a:xfrm>
            <a:prstGeom prst="rect">
              <a:avLst/>
            </a:prstGeom>
          </p:spPr>
        </p:pic>
        <p:sp>
          <p:nvSpPr>
            <p:cNvPr id="39" name="Object 1011"/>
            <p:cNvSpPr txBox="1"/>
            <p:nvPr/>
          </p:nvSpPr>
          <p:spPr>
            <a:xfrm>
              <a:off x="1966408" y="9619502"/>
              <a:ext cx="3676648" cy="585281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主讲人：姜雯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>
            <a:off x="17481370" y="0"/>
            <a:ext cx="6902630" cy="13716000"/>
          </a:xfrm>
          <a:custGeom>
            <a:avLst/>
            <a:gdLst>
              <a:gd name="connsiteX0" fmla="*/ 6858000 w 6902630"/>
              <a:gd name="connsiteY0" fmla="*/ 0 h 13716000"/>
              <a:gd name="connsiteX1" fmla="*/ 6902630 w 6902630"/>
              <a:gd name="connsiteY1" fmla="*/ 1129 h 13716000"/>
              <a:gd name="connsiteX2" fmla="*/ 6902630 w 6902630"/>
              <a:gd name="connsiteY2" fmla="*/ 13714872 h 13716000"/>
              <a:gd name="connsiteX3" fmla="*/ 6858000 w 6902630"/>
              <a:gd name="connsiteY3" fmla="*/ 13716000 h 13716000"/>
              <a:gd name="connsiteX4" fmla="*/ 0 w 6902630"/>
              <a:gd name="connsiteY4" fmla="*/ 6858000 h 13716000"/>
              <a:gd name="connsiteX5" fmla="*/ 6858000 w 6902630"/>
              <a:gd name="connsiteY5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2630" h="13716000">
                <a:moveTo>
                  <a:pt x="6858000" y="0"/>
                </a:moveTo>
                <a:lnTo>
                  <a:pt x="6902630" y="1129"/>
                </a:lnTo>
                <a:lnTo>
                  <a:pt x="6902630" y="13714872"/>
                </a:lnTo>
                <a:lnTo>
                  <a:pt x="6858000" y="13716000"/>
                </a:lnTo>
                <a:cubicBezTo>
                  <a:pt x="3070430" y="13716000"/>
                  <a:pt x="0" y="10645569"/>
                  <a:pt x="0" y="6858000"/>
                </a:cubicBezTo>
                <a:cubicBezTo>
                  <a:pt x="0" y="3070431"/>
                  <a:pt x="3070430" y="0"/>
                  <a:pt x="6858000" y="0"/>
                </a:cubicBezTo>
                <a:close/>
              </a:path>
            </a:pathLst>
          </a:custGeom>
          <a:noFill/>
          <a:ln w="508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9224283" y="11600812"/>
            <a:ext cx="1016728" cy="1016728"/>
          </a:xfrm>
          <a:prstGeom prst="ellipse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任意形状 45"/>
          <p:cNvSpPr/>
          <p:nvPr/>
        </p:nvSpPr>
        <p:spPr>
          <a:xfrm>
            <a:off x="17917750" y="259308"/>
            <a:ext cx="6442304" cy="11350724"/>
          </a:xfrm>
          <a:custGeom>
            <a:avLst/>
            <a:gdLst>
              <a:gd name="connsiteX0" fmla="*/ 5675362 w 6442304"/>
              <a:gd name="connsiteY0" fmla="*/ 0 h 11350724"/>
              <a:gd name="connsiteX1" fmla="*/ 6255636 w 6442304"/>
              <a:gd name="connsiteY1" fmla="*/ 29301 h 11350724"/>
              <a:gd name="connsiteX2" fmla="*/ 6442304 w 6442304"/>
              <a:gd name="connsiteY2" fmla="*/ 53022 h 11350724"/>
              <a:gd name="connsiteX3" fmla="*/ 6442304 w 6442304"/>
              <a:gd name="connsiteY3" fmla="*/ 11297703 h 11350724"/>
              <a:gd name="connsiteX4" fmla="*/ 6255636 w 6442304"/>
              <a:gd name="connsiteY4" fmla="*/ 11321423 h 11350724"/>
              <a:gd name="connsiteX5" fmla="*/ 5675362 w 6442304"/>
              <a:gd name="connsiteY5" fmla="*/ 11350724 h 11350724"/>
              <a:gd name="connsiteX6" fmla="*/ 0 w 6442304"/>
              <a:gd name="connsiteY6" fmla="*/ 5675362 h 11350724"/>
              <a:gd name="connsiteX7" fmla="*/ 5675362 w 6442304"/>
              <a:gd name="connsiteY7" fmla="*/ 0 h 1135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2304" h="11350724">
                <a:moveTo>
                  <a:pt x="5675362" y="0"/>
                </a:moveTo>
                <a:cubicBezTo>
                  <a:pt x="5871264" y="0"/>
                  <a:pt x="6064846" y="9926"/>
                  <a:pt x="6255636" y="29301"/>
                </a:cubicBezTo>
                <a:lnTo>
                  <a:pt x="6442304" y="53022"/>
                </a:lnTo>
                <a:lnTo>
                  <a:pt x="6442304" y="11297703"/>
                </a:lnTo>
                <a:lnTo>
                  <a:pt x="6255636" y="11321423"/>
                </a:lnTo>
                <a:cubicBezTo>
                  <a:pt x="6064846" y="11340798"/>
                  <a:pt x="5871264" y="11350724"/>
                  <a:pt x="5675362" y="11350724"/>
                </a:cubicBezTo>
                <a:cubicBezTo>
                  <a:pt x="2540946" y="11350724"/>
                  <a:pt x="0" y="8809778"/>
                  <a:pt x="0" y="5675362"/>
                </a:cubicBezTo>
                <a:cubicBezTo>
                  <a:pt x="0" y="2540946"/>
                  <a:pt x="2540946" y="0"/>
                  <a:pt x="5675362" y="0"/>
                </a:cubicBezTo>
                <a:close/>
              </a:path>
            </a:pathLst>
          </a:cu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9084532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6301307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99202" y="3086104"/>
            <a:ext cx="3771896" cy="3771896"/>
          </a:xfrm>
          <a:prstGeom prst="ellipse">
            <a:avLst/>
          </a:prstGeom>
          <a:solidFill>
            <a:srgbClr val="66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5" name="Object 705"/>
          <p:cNvSpPr txBox="1"/>
          <p:nvPr/>
        </p:nvSpPr>
        <p:spPr>
          <a:xfrm>
            <a:off x="1608669" y="8921471"/>
            <a:ext cx="4305300" cy="157479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Visual Studio Code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微软发布的一款软件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可以方便的安装多种插件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8" name="Object 708"/>
          <p:cNvSpPr txBox="1"/>
          <p:nvPr/>
        </p:nvSpPr>
        <p:spPr>
          <a:xfrm>
            <a:off x="8979749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chrome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9" name="Object 709"/>
          <p:cNvSpPr txBox="1"/>
          <p:nvPr/>
        </p:nvSpPr>
        <p:spPr>
          <a:xfrm>
            <a:off x="9055949" y="8921470"/>
            <a:ext cx="4305300" cy="15747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Google chrome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微软开源浏览器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dirty="0"/>
              <a:t>简洁、快速</a:t>
            </a:r>
            <a:endParaRPr lang="zh-CN" altLang="en-US" sz="2800" dirty="0"/>
          </a:p>
        </p:txBody>
      </p:sp>
      <p:sp>
        <p:nvSpPr>
          <p:cNvPr id="7012" name="Object 7012"/>
          <p:cNvSpPr txBox="1"/>
          <p:nvPr/>
        </p:nvSpPr>
        <p:spPr>
          <a:xfrm>
            <a:off x="16212399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mindmaster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13" name="Object 7013"/>
          <p:cNvSpPr txBox="1"/>
          <p:nvPr/>
        </p:nvSpPr>
        <p:spPr>
          <a:xfrm>
            <a:off x="16212185" y="8921750"/>
            <a:ext cx="6050280" cy="295592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深圳市亿图软件有限公司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推出的一款跨平台思维导图软件。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5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拥有比较好的中文支持，操作方面也更符合国人的使用习惯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图片 28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sp>
        <p:nvSpPr>
          <p:cNvPr id="34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>
                <a:solidFill>
                  <a:srgbClr val="292929"/>
                </a:solidFill>
                <a:latin typeface="+mn-ea"/>
              </a:rPr>
              <a:t>用到的软件</a:t>
            </a:r>
            <a:endParaRPr lang="zh-CN" altLang="en-US" sz="5400" b="1" dirty="0">
              <a:solidFill>
                <a:srgbClr val="292929"/>
              </a:solidFill>
              <a:latin typeface="+mn-ea"/>
            </a:endParaRPr>
          </a:p>
        </p:txBody>
      </p:sp>
      <p:cxnSp>
        <p:nvCxnSpPr>
          <p:cNvPr id="35" name="直线连接符 34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708"/>
          <p:cNvSpPr txBox="1"/>
          <p:nvPr/>
        </p:nvSpPr>
        <p:spPr>
          <a:xfrm>
            <a:off x="1656294" y="7800977"/>
            <a:ext cx="44577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vscode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85" y="3114040"/>
            <a:ext cx="3763010" cy="3763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75" y="3114040"/>
            <a:ext cx="3796030" cy="3796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265" y="3114040"/>
            <a:ext cx="3743960" cy="3743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6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6695" y="3478530"/>
            <a:ext cx="9621520" cy="8429625"/>
          </a:xfrm>
          <a:prstGeom prst="rect">
            <a:avLst/>
          </a:prstGeom>
        </p:spPr>
      </p:pic>
      <p:pic>
        <p:nvPicPr>
          <p:cNvPr id="73" name="image 60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29440" y="3478530"/>
            <a:ext cx="11050270" cy="8429625"/>
          </a:xfrm>
          <a:prstGeom prst="rect">
            <a:avLst/>
          </a:prstGeom>
        </p:spPr>
      </p:pic>
      <p:pic>
        <p:nvPicPr>
          <p:cNvPr id="78" name="image 60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16655" y="2868930"/>
            <a:ext cx="4829175" cy="1210310"/>
          </a:xfrm>
          <a:prstGeom prst="rect">
            <a:avLst/>
          </a:prstGeom>
        </p:spPr>
      </p:pic>
      <p:sp>
        <p:nvSpPr>
          <p:cNvPr id="79" name="Object 6011"/>
          <p:cNvSpPr txBox="1"/>
          <p:nvPr/>
        </p:nvSpPr>
        <p:spPr>
          <a:xfrm>
            <a:off x="3926205" y="3114040"/>
            <a:ext cx="4410075" cy="7194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国外浏览器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bject 6012"/>
          <p:cNvSpPr txBox="1"/>
          <p:nvPr/>
        </p:nvSpPr>
        <p:spPr>
          <a:xfrm>
            <a:off x="2075815" y="4456430"/>
            <a:ext cx="8608060" cy="67900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IE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Trident内核      俗称的IE内核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Chrome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Webkit内核    </a:t>
            </a:r>
            <a:r>
              <a:rPr lang="en-US" altLang="zh-CN" sz="2800">
                <a:sym typeface="+mn-ea"/>
              </a:rPr>
              <a:t>=&gt;   </a:t>
            </a:r>
            <a:r>
              <a:rPr lang="zh-CN" altLang="en-US" sz="2800">
                <a:sym typeface="+mn-ea"/>
              </a:rPr>
              <a:t>Blink内核（全国</a:t>
            </a:r>
            <a:r>
              <a:rPr lang="en-US" altLang="zh-CN" sz="2800">
                <a:sym typeface="+mn-ea"/>
              </a:rPr>
              <a:t>75%</a:t>
            </a:r>
            <a:r>
              <a:rPr lang="zh-CN" altLang="en-US" sz="2800">
                <a:sym typeface="+mn-ea"/>
              </a:rPr>
              <a:t>市场）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Firefox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火狐</a:t>
            </a:r>
            <a:r>
              <a:rPr lang="en-US" altLang="zh-CN" sz="2800">
                <a:sym typeface="+mn-ea"/>
              </a:rPr>
              <a:t>)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Gecko内核      俗称Firefox内核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Safari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Webkit内核</a:t>
            </a:r>
            <a:endParaRPr lang="zh-CN" altLang="en-US" sz="2800"/>
          </a:p>
          <a:p>
            <a:pPr marL="457200" indent="-457200" algn="l">
              <a:lnSpc>
                <a:spcPct val="155000"/>
              </a:lnSpc>
              <a:buFont typeface="Wingdings" panose="05000000000000000000" charset="0"/>
              <a:buChar char=""/>
            </a:pPr>
            <a:r>
              <a:rPr lang="zh-CN" altLang="en-US" sz="2800">
                <a:sym typeface="+mn-ea"/>
              </a:rPr>
              <a:t>Opera</a:t>
            </a:r>
            <a:endParaRPr lang="zh-CN" altLang="en-US" sz="2800">
              <a:sym typeface="+mn-ea"/>
            </a:endParaRPr>
          </a:p>
          <a:p>
            <a:pPr algn="l">
              <a:lnSpc>
                <a:spcPct val="155000"/>
              </a:lnSpc>
            </a:pP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Presto内核    </a:t>
            </a:r>
            <a:r>
              <a:rPr lang="en-US" altLang="zh-CN" sz="2800">
                <a:sym typeface="+mn-ea"/>
              </a:rPr>
              <a:t>=&gt;    </a:t>
            </a:r>
            <a:r>
              <a:rPr lang="zh-CN" altLang="en-US" sz="2800">
                <a:sym typeface="+mn-ea"/>
              </a:rPr>
              <a:t>Webkit内核   </a:t>
            </a:r>
            <a:r>
              <a:rPr lang="en-US" altLang="zh-CN" sz="2800">
                <a:sym typeface="+mn-ea"/>
              </a:rPr>
              <a:t>=&gt;   </a:t>
            </a:r>
            <a:r>
              <a:rPr lang="zh-CN" altLang="en-US" sz="2800">
                <a:sym typeface="+mn-ea"/>
              </a:rPr>
              <a:t>Blink内核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82" name="image 60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63570" y="2872740"/>
            <a:ext cx="4236720" cy="1306830"/>
          </a:xfrm>
          <a:prstGeom prst="rect">
            <a:avLst/>
          </a:prstGeom>
        </p:spPr>
      </p:pic>
      <p:sp>
        <p:nvSpPr>
          <p:cNvPr id="83" name="Object 6017"/>
          <p:cNvSpPr txBox="1"/>
          <p:nvPr/>
        </p:nvSpPr>
        <p:spPr>
          <a:xfrm>
            <a:off x="15939770" y="3102610"/>
            <a:ext cx="4084955" cy="7429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国内浏览器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Object 6018"/>
          <p:cNvSpPr txBox="1"/>
          <p:nvPr/>
        </p:nvSpPr>
        <p:spPr>
          <a:xfrm>
            <a:off x="13291820" y="4456430"/>
            <a:ext cx="9352280" cy="679005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360、猎豹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    +    Chrome双内核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搜狗、遨游、QQ浏览器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Trident（兼容模式）   +     Webkit（高速模式）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百度浏览器、世界之窗 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IE内核</a:t>
            </a:r>
            <a:endParaRPr lang="zh-CN" altLang="en-US" sz="3000"/>
          </a:p>
          <a:p>
            <a:pPr marL="457200" indent="-457200">
              <a:lnSpc>
                <a:spcPct val="165000"/>
              </a:lnSpc>
              <a:buFont typeface="Wingdings" panose="05000000000000000000" charset="0"/>
              <a:buChar char=""/>
            </a:pPr>
            <a:r>
              <a:rPr lang="zh-CN" altLang="en-US" sz="3000">
                <a:sym typeface="+mn-ea"/>
              </a:rPr>
              <a:t>2345浏览器</a:t>
            </a:r>
            <a:endParaRPr lang="zh-CN" altLang="en-US" sz="3000">
              <a:sym typeface="+mn-ea"/>
            </a:endParaRPr>
          </a:p>
          <a:p>
            <a:pPr>
              <a:lnSpc>
                <a:spcPct val="165000"/>
              </a:lnSpc>
            </a:pPr>
            <a:r>
              <a:rPr lang="en-US" altLang="zh-CN" sz="3000">
                <a:sym typeface="+mn-ea"/>
              </a:rPr>
              <a:t>	</a:t>
            </a:r>
            <a:r>
              <a:rPr lang="zh-CN" altLang="en-US" sz="3000">
                <a:sym typeface="+mn-ea"/>
              </a:rPr>
              <a:t>IE内核    </a:t>
            </a:r>
            <a:r>
              <a:rPr lang="en-US" altLang="zh-CN" sz="3000">
                <a:sym typeface="+mn-ea"/>
              </a:rPr>
              <a:t>=&gt;    </a:t>
            </a:r>
            <a:r>
              <a:rPr lang="zh-CN" altLang="en-US" sz="3000">
                <a:sym typeface="+mn-ea"/>
              </a:rPr>
              <a:t>IE+Chrome双内核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Object 1507"/>
          <p:cNvSpPr txBox="1"/>
          <p:nvPr/>
        </p:nvSpPr>
        <p:spPr>
          <a:xfrm>
            <a:off x="4872808" y="621406"/>
            <a:ext cx="4043021" cy="1066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浏览器普及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8" name="图片 97" descr="图片包含 食物, 标志, 游戏机, 画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4640069" y="691076"/>
            <a:ext cx="0" cy="67207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3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1387" y="4103914"/>
            <a:ext cx="596900" cy="596900"/>
          </a:xfrm>
          <a:prstGeom prst="rect">
            <a:avLst/>
          </a:prstGeom>
        </p:spPr>
      </p:pic>
      <p:sp>
        <p:nvSpPr>
          <p:cNvPr id="16" name="Object 306"/>
          <p:cNvSpPr txBox="1"/>
          <p:nvPr/>
        </p:nvSpPr>
        <p:spPr>
          <a:xfrm>
            <a:off x="9955530" y="2661285"/>
            <a:ext cx="8331200" cy="114744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7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endParaRPr lang="en-US" altLang="zh-CN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30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96188" y="4572000"/>
            <a:ext cx="4559300" cy="4559300"/>
          </a:xfrm>
          <a:prstGeom prst="rect">
            <a:avLst/>
          </a:prstGeom>
        </p:spPr>
      </p:pic>
      <p:sp>
        <p:nvSpPr>
          <p:cNvPr id="19" name="Object 3023"/>
          <p:cNvSpPr txBox="1"/>
          <p:nvPr/>
        </p:nvSpPr>
        <p:spPr>
          <a:xfrm>
            <a:off x="3074670" y="5144135"/>
            <a:ext cx="4580890" cy="34283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39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01</a:t>
            </a:r>
            <a:endParaRPr lang="en-US" altLang="zh-CN" sz="23900" b="1" dirty="0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0" name="Object 403"/>
          <p:cNvSpPr txBox="1"/>
          <p:nvPr/>
        </p:nvSpPr>
        <p:spPr>
          <a:xfrm>
            <a:off x="9955530" y="4309745"/>
            <a:ext cx="9017000" cy="7320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HTML（Hypertext Markup Language) </a:t>
            </a:r>
            <a:r>
              <a:rPr lang="zh-CN" sz="3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超文本标记语言</a:t>
            </a:r>
            <a:endParaRPr lang="zh-CN"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是一种标记语言，包括一系列</a:t>
            </a:r>
            <a:r>
              <a:rPr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标签</a:t>
            </a:r>
            <a:r>
              <a:rPr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(tag)</a:t>
            </a:r>
            <a:endParaRPr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负责网页的</a:t>
            </a:r>
            <a:r>
              <a:rPr lang="zh-CN"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结构</a:t>
            </a:r>
            <a:endParaRPr sz="32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使用标签的形式来标识网页中的不同组成部分</a:t>
            </a: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所谓超文本指的是</a:t>
            </a:r>
            <a:r>
              <a:rPr lang="zh-CN" sz="3200" b="1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超链接</a:t>
            </a: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，使用超链接可以使我们从一个页面跳转到另一个页面</a:t>
            </a:r>
            <a:endParaRPr lang="zh-CN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5150"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90204" pitchFamily="34" charset="0"/>
              <a:buChar char="•"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文件后缀为  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.html  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或 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.htm</a:t>
            </a:r>
            <a:endParaRPr lang="zh-CN" altLang="en-US" dirty="0">
              <a:latin typeface="+mn-ea"/>
            </a:endParaRPr>
          </a:p>
        </p:txBody>
      </p:sp>
      <p:pic>
        <p:nvPicPr>
          <p:cNvPr id="44" name="图片 43" descr="图片包含 食物, 标志, 游戏机, 画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533400"/>
            <a:ext cx="2854275" cy="987425"/>
          </a:xfrm>
          <a:prstGeom prst="rect">
            <a:avLst/>
          </a:prstGeom>
        </p:spPr>
      </p:pic>
      <p:pic>
        <p:nvPicPr>
          <p:cNvPr id="13" name="image 3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21500" y="10893056"/>
            <a:ext cx="4762500" cy="2832100"/>
          </a:xfrm>
          <a:prstGeom prst="rect">
            <a:avLst/>
          </a:prstGeom>
        </p:spPr>
      </p:pic>
      <p:pic>
        <p:nvPicPr>
          <p:cNvPr id="14" name="image 30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69400" y="11162046"/>
            <a:ext cx="266700" cy="2667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3025463" y="11629837"/>
            <a:ext cx="1358537" cy="1358537"/>
          </a:xfrm>
          <a:prstGeom prst="ellipse">
            <a:avLst/>
          </a:prstGeom>
          <a:solidFill>
            <a:srgbClr val="63CB9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2498817"/>
            <a:ext cx="1308100" cy="1308100"/>
          </a:xfrm>
          <a:prstGeom prst="rect">
            <a:avLst/>
          </a:prstGeom>
        </p:spPr>
      </p:pic>
      <p:pic>
        <p:nvPicPr>
          <p:cNvPr id="403" name="image 4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72675" y="2803617"/>
            <a:ext cx="635000" cy="698500"/>
          </a:xfrm>
          <a:prstGeom prst="rect">
            <a:avLst/>
          </a:prstGeom>
        </p:spPr>
      </p:pic>
      <p:sp>
        <p:nvSpPr>
          <p:cNvPr id="404" name="Object 404"/>
          <p:cNvSpPr txBox="1"/>
          <p:nvPr/>
        </p:nvSpPr>
        <p:spPr>
          <a:xfrm>
            <a:off x="11451590" y="231149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DOCTYPE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5" name="Object 405"/>
          <p:cNvSpPr txBox="1"/>
          <p:nvPr/>
        </p:nvSpPr>
        <p:spPr>
          <a:xfrm>
            <a:off x="11451590" y="3159125"/>
            <a:ext cx="10316210" cy="765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文档类型声明，指定按什么版本解析网页，本句是指定HTML5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4524467"/>
            <a:ext cx="1308100" cy="1308100"/>
          </a:xfrm>
          <a:prstGeom prst="rect">
            <a:avLst/>
          </a:prstGeom>
        </p:spPr>
      </p:pic>
      <p:pic>
        <p:nvPicPr>
          <p:cNvPr id="407" name="image 4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59975" y="4803867"/>
            <a:ext cx="660400" cy="762000"/>
          </a:xfrm>
          <a:prstGeom prst="rect">
            <a:avLst/>
          </a:prstGeom>
        </p:spPr>
      </p:pic>
      <p:sp>
        <p:nvSpPr>
          <p:cNvPr id="408" name="Object 408"/>
          <p:cNvSpPr txBox="1"/>
          <p:nvPr/>
        </p:nvSpPr>
        <p:spPr>
          <a:xfrm>
            <a:off x="11522075" y="440572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11522075" y="5215255"/>
            <a:ext cx="10316210" cy="1054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网页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根元素，内部整个页面的内容，有且仅有1个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10" name="image 4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29775" y="6644097"/>
            <a:ext cx="1308100" cy="1308100"/>
          </a:xfrm>
          <a:prstGeom prst="rect">
            <a:avLst/>
          </a:prstGeom>
        </p:spPr>
      </p:pic>
      <p:sp>
        <p:nvSpPr>
          <p:cNvPr id="4012" name="Object 4012"/>
          <p:cNvSpPr txBox="1"/>
          <p:nvPr/>
        </p:nvSpPr>
        <p:spPr>
          <a:xfrm>
            <a:off x="11522075" y="6512652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13" name="Object 4013"/>
          <p:cNvSpPr txBox="1"/>
          <p:nvPr/>
        </p:nvSpPr>
        <p:spPr>
          <a:xfrm>
            <a:off x="11522075" y="7322185"/>
            <a:ext cx="11649710" cy="6496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该元素的内容对用户不可见，作用是帮助浏览器和搜索引擎解析网页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825" y="6686147"/>
            <a:ext cx="1224000" cy="1224000"/>
          </a:xfrm>
          <a:prstGeom prst="rect">
            <a:avLst/>
          </a:prstGeom>
        </p:spPr>
      </p:pic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6445" y="2381885"/>
            <a:ext cx="7728585" cy="810704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927225" y="3041650"/>
            <a:ext cx="5407025" cy="74479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&lt;!DOCTYPE html&gt; </a:t>
            </a: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&lt;html&gt;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&lt;head&gt;</a:t>
            </a: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&lt;/head&gt;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&lt;body&gt;</a:t>
            </a:r>
            <a:endParaRPr sz="360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        </a:t>
            </a: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 &lt;/body&gt;</a:t>
            </a:r>
            <a:endParaRPr lang="zh-CN"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600" b="1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bg1"/>
                </a:solidFill>
                <a:latin typeface="Ubuntu Mono"/>
                <a:ea typeface="Ubuntu Mono"/>
                <a:cs typeface="Ubuntu Mono"/>
                <a:sym typeface="Ubuntu Mono"/>
              </a:rPr>
              <a:t>&lt;/html&gt;</a:t>
            </a:r>
            <a:endParaRPr lang="zh-CN" altLang="en-US" sz="36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HTML的基本结构   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(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自闭和标签 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+ 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主动闭合标签</a:t>
            </a:r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lang="en-US" altLang="zh-CN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" name="image 40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56775" y="8932637"/>
            <a:ext cx="1308100" cy="1308100"/>
          </a:xfrm>
          <a:prstGeom prst="rect">
            <a:avLst/>
          </a:prstGeom>
        </p:spPr>
      </p:pic>
      <p:sp>
        <p:nvSpPr>
          <p:cNvPr id="6" name="Object 4012"/>
          <p:cNvSpPr txBox="1"/>
          <p:nvPr/>
        </p:nvSpPr>
        <p:spPr>
          <a:xfrm>
            <a:off x="11649075" y="8824687"/>
            <a:ext cx="6045200" cy="60960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Object 4013"/>
          <p:cNvSpPr txBox="1"/>
          <p:nvPr/>
        </p:nvSpPr>
        <p:spPr>
          <a:xfrm>
            <a:off x="11649075" y="9657715"/>
            <a:ext cx="10189210" cy="798830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呈现到屏幕上的内容，即</a:t>
            </a:r>
            <a:r>
              <a:rPr 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用户在访问该网页时所看到的内容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825" y="8974687"/>
            <a:ext cx="1224000" cy="1224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2700" y="11445240"/>
            <a:ext cx="2237867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主动闭合标签： 用于计算机识别，哪里开始，哪里结束， 类似函数 要用</a:t>
            </a:r>
            <a:r>
              <a:rPr lang="en-US" altLang="zh-CN" sz="3200">
                <a:latin typeface="Nunito"/>
                <a:ea typeface="Nunito"/>
                <a:cs typeface="Nunito"/>
                <a:sym typeface="Nunito"/>
              </a:rPr>
              <a:t>{} </a:t>
            </a:r>
            <a:r>
              <a:rPr lang="zh-CN" altLang="en-US" sz="3200">
                <a:latin typeface="Nunito"/>
                <a:ea typeface="Nunito"/>
                <a:cs typeface="Nunito"/>
                <a:sym typeface="Nunito"/>
              </a:rPr>
              <a:t>括起来，标识内部所有代码是一段函数体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自闭合标签： 内部不能嵌套东西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3" name="直线连接符 32"/>
          <p:cNvCxnSpPr/>
          <p:nvPr/>
        </p:nvCxnSpPr>
        <p:spPr>
          <a:xfrm>
            <a:off x="1282700" y="13546568"/>
            <a:ext cx="23101300" cy="0"/>
          </a:xfrm>
          <a:prstGeom prst="line">
            <a:avLst/>
          </a:prstGeom>
          <a:ln w="317500">
            <a:solidFill>
              <a:srgbClr val="10934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065" y="737235"/>
            <a:ext cx="3815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sym typeface="+mn-ea"/>
              </a:rPr>
              <a:t>head </a:t>
            </a:r>
            <a:r>
              <a:rPr lang="zh-CN" altLang="en-US" sz="4400">
                <a:sym typeface="+mn-ea"/>
              </a:rPr>
              <a:t>内部标签</a:t>
            </a:r>
            <a:endParaRPr lang="zh-CN" altLang="en-US" sz="440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497965" y="5804535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0302240" y="580517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971993" y="6011228"/>
            <a:ext cx="2043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meta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12095" y="6012180"/>
            <a:ext cx="2926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link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498600" y="9511348"/>
            <a:ext cx="29914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913255" y="9718040"/>
            <a:ext cx="2162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元信息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775960" y="9511665"/>
            <a:ext cx="325691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775325" y="9718675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网页标题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9787255" y="9512300"/>
            <a:ext cx="41757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9975215" y="9718993"/>
            <a:ext cx="37998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引入外部文件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4352905" y="9511030"/>
            <a:ext cx="364236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352905" y="9748520"/>
            <a:ext cx="3642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加载或执行脚本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8661380" y="9513570"/>
            <a:ext cx="368554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9089370" y="9720580"/>
            <a:ext cx="2829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bg1"/>
                </a:solidFill>
              </a:rPr>
              <a:t>定义样式表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47" name="肘形连接符 46"/>
          <p:cNvCxnSpPr>
            <a:stCxn id="12" idx="2"/>
            <a:endCxn id="13" idx="0"/>
          </p:cNvCxnSpPr>
          <p:nvPr/>
        </p:nvCxnSpPr>
        <p:spPr>
          <a:xfrm rot="5400000">
            <a:off x="6516053" y="445453"/>
            <a:ext cx="1837055" cy="88811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6234430" y="4880610"/>
            <a:ext cx="2400300" cy="1119505"/>
          </a:xfrm>
          <a:prstGeom prst="bentConnector3">
            <a:avLst>
              <a:gd name="adj1" fmla="val 500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775325" y="5803900"/>
            <a:ext cx="325818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130925" y="6010593"/>
            <a:ext cx="25469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title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49" name="肘形连接符 48"/>
          <p:cNvCxnSpPr>
            <a:endCxn id="15" idx="0"/>
          </p:cNvCxnSpPr>
          <p:nvPr/>
        </p:nvCxnSpPr>
        <p:spPr>
          <a:xfrm rot="5400000">
            <a:off x="10956290" y="4886325"/>
            <a:ext cx="1837690" cy="317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>
            <a:off x="10941685" y="4880610"/>
            <a:ext cx="522605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>
            <a:off x="10941685" y="4882515"/>
            <a:ext cx="9563100" cy="18364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9587230" y="2847340"/>
            <a:ext cx="4575175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003473" y="3054033"/>
            <a:ext cx="374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head</a:t>
            </a:r>
            <a:r>
              <a:rPr lang="zh-CN" altLang="en-US" sz="40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</a:rPr>
              <a:t>内部标签</a:t>
            </a:r>
            <a:endParaRPr lang="zh-CN" altLang="en-US" sz="4000" b="1">
              <a:solidFill>
                <a:schemeClr val="bg1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8931890" y="5803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9208115" y="6010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style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4594840" y="5803900"/>
            <a:ext cx="3145790" cy="1120140"/>
          </a:xfrm>
          <a:prstGeom prst="roundRect">
            <a:avLst/>
          </a:prstGeom>
          <a:solidFill>
            <a:srgbClr val="52B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877415" y="6010275"/>
            <a:ext cx="2592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solidFill>
                  <a:schemeClr val="bg1"/>
                </a:solidFill>
              </a:rPr>
              <a:t>script</a:t>
            </a:r>
            <a:endParaRPr lang="en-US" altLang="zh-CN" sz="4000">
              <a:solidFill>
                <a:schemeClr val="bg1"/>
              </a:solidFill>
            </a:endParaRPr>
          </a:p>
        </p:txBody>
      </p:sp>
      <p:cxnSp>
        <p:nvCxnSpPr>
          <p:cNvPr id="52" name="直接连接符 51"/>
          <p:cNvCxnSpPr>
            <a:stCxn id="13" idx="2"/>
            <a:endCxn id="36" idx="0"/>
          </p:cNvCxnSpPr>
          <p:nvPr/>
        </p:nvCxnSpPr>
        <p:spPr>
          <a:xfrm>
            <a:off x="2994025" y="6924675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7" idx="2"/>
            <a:endCxn id="38" idx="0"/>
          </p:cNvCxnSpPr>
          <p:nvPr/>
        </p:nvCxnSpPr>
        <p:spPr>
          <a:xfrm>
            <a:off x="7404735" y="6924040"/>
            <a:ext cx="0" cy="2587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15" idx="2"/>
            <a:endCxn id="40" idx="0"/>
          </p:cNvCxnSpPr>
          <p:nvPr/>
        </p:nvCxnSpPr>
        <p:spPr>
          <a:xfrm>
            <a:off x="11875135" y="6925310"/>
            <a:ext cx="0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0" idx="2"/>
            <a:endCxn id="43" idx="0"/>
          </p:cNvCxnSpPr>
          <p:nvPr/>
        </p:nvCxnSpPr>
        <p:spPr>
          <a:xfrm>
            <a:off x="16167735" y="6924040"/>
            <a:ext cx="6350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31" idx="2"/>
          </p:cNvCxnSpPr>
          <p:nvPr/>
        </p:nvCxnSpPr>
        <p:spPr>
          <a:xfrm flipH="1">
            <a:off x="20504150" y="6924040"/>
            <a:ext cx="635" cy="2586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 4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2635" y="2522312"/>
            <a:ext cx="1308100" cy="1308100"/>
          </a:xfrm>
          <a:prstGeom prst="rect">
            <a:avLst/>
          </a:prstGeom>
        </p:spPr>
      </p:pic>
      <p:sp>
        <p:nvSpPr>
          <p:cNvPr id="405" name="Object 405"/>
          <p:cNvSpPr txBox="1"/>
          <p:nvPr/>
        </p:nvSpPr>
        <p:spPr>
          <a:xfrm>
            <a:off x="2595245" y="2522220"/>
            <a:ext cx="8290560" cy="32442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提供有关页面元信息（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数据说明书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）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元数据不会显示在页面上，但对于机器是可读的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l">
              <a:lnSpc>
                <a:spcPct val="18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用于浏览器如果显示页面，针对搜索引擎等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pic>
        <p:nvPicPr>
          <p:cNvPr id="406" name="image 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275185" y="2522312"/>
            <a:ext cx="1308100" cy="1308100"/>
          </a:xfrm>
          <a:prstGeom prst="rect">
            <a:avLst/>
          </a:prstGeom>
        </p:spPr>
      </p:pic>
      <p:sp>
        <p:nvSpPr>
          <p:cNvPr id="409" name="Object 409"/>
          <p:cNvSpPr txBox="1"/>
          <p:nvPr/>
        </p:nvSpPr>
        <p:spPr>
          <a:xfrm>
            <a:off x="14107795" y="2522220"/>
            <a:ext cx="8289925" cy="25533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7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最大的好处是使信息的分类和描述可以实现格式化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>
              <a:lnSpc>
                <a:spcPct val="175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从而为机器处理创造了可能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>
              <a:lnSpc>
                <a:spcPct val="175000"/>
              </a:lnSpc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eg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：问卷调查、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淘宝地址选择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78585" y="5958523"/>
            <a:ext cx="22054820" cy="6878320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834515" y="6151245"/>
            <a:ext cx="21142960" cy="64928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&lt;head&gt;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charset="UTF-8"&gt;           编码格式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name="description" content="网页描述内容"&gt;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name="keywords" content="</a:t>
            </a:r>
            <a:r>
              <a:rPr lang="zh-CN" sz="3200" b="1">
                <a:solidFill>
                  <a:schemeClr val="bg1"/>
                </a:solidFill>
                <a:sym typeface="+mn-ea"/>
              </a:rPr>
              <a:t>搜索关键词</a:t>
            </a:r>
            <a:r>
              <a:rPr lang="en-US" altLang="zh-CN" sz="3200" b="1">
                <a:solidFill>
                  <a:schemeClr val="bg1"/>
                </a:solidFill>
                <a:sym typeface="+mn-ea"/>
              </a:rPr>
              <a:t>, </a:t>
            </a:r>
            <a:r>
              <a:rPr lang="zh-CN" sz="3200" b="1">
                <a:solidFill>
                  <a:schemeClr val="bg1"/>
                </a:solidFill>
                <a:sym typeface="+mn-ea"/>
              </a:rPr>
              <a:t>HTML5, 半圆"&gt;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http-equiv="Refresh" content="3"&gt;  每隔3秒自动刷新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&lt;meta http-equiv="Refresh" content="3; Url=https://www.baidu.com"&gt;  # 每隔3秒自动跳转到百度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    &lt;title&gt;这是一个文档&lt;/title&gt;</a:t>
            </a:r>
            <a:endParaRPr lang="zh-CN" sz="3200" b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32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162718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meta</a:t>
            </a:r>
            <a:r>
              <a:rPr lang="zh-CN" altLang="en-US" sz="4400">
                <a:solidFill>
                  <a:schemeClr val="tx1">
                    <a:lumMod val="85000"/>
                    <a:lumOff val="15000"/>
                  </a:schemeClr>
                </a:solidFill>
                <a:latin typeface="Ubuntu Mono"/>
                <a:ea typeface="Ubuntu Mono"/>
                <a:cs typeface="Ubuntu Mono"/>
                <a:sym typeface="Ubuntu Mono"/>
              </a:rPr>
              <a:t>标签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2668997"/>
            <a:ext cx="8356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latin typeface="Arial Bold" panose="020B0604020202090204" charset="0"/>
                <a:cs typeface="Arial Bold" panose="020B0604020202090204" charset="0"/>
              </a:rPr>
              <a:t>1</a:t>
            </a:r>
            <a:endParaRPr lang="en-US" altLang="zh-CN" sz="60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511405" y="2668997"/>
            <a:ext cx="8356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latin typeface="Arial Bold" panose="020B0604020202090204" charset="0"/>
                <a:cs typeface="Arial Bold" panose="020B0604020202090204" charset="0"/>
              </a:rPr>
              <a:t>2</a:t>
            </a:r>
            <a:endParaRPr lang="en-US" altLang="zh-CN" sz="60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405"/>
          <p:cNvSpPr txBox="1"/>
          <p:nvPr/>
        </p:nvSpPr>
        <p:spPr>
          <a:xfrm>
            <a:off x="12414250" y="4723765"/>
            <a:ext cx="11043285" cy="49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sym typeface="+mn-ea"/>
              </a:rPr>
              <a:t>UTF-8字符集 - 乱码产生的原因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charset 是meta的属性</a:t>
            </a: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endParaRPr lang="zh-CN" sz="3200">
              <a:latin typeface="Nunito"/>
              <a:ea typeface="Nunito"/>
              <a:cs typeface="Nunito"/>
              <a:sym typeface="Nunito"/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</a:pPr>
            <a:r>
              <a:rPr lang="zh-CN" sz="3200">
                <a:latin typeface="Nunito"/>
                <a:ea typeface="Nunito"/>
                <a:cs typeface="Nunito"/>
                <a:sym typeface="Nunito"/>
              </a:rPr>
              <a:t>通常我们指定为utf-8，这也是现在Web开发通用的字符集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" name="图片 41" descr="图片包含 食物, 标志, 游戏机, 画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279" y="518319"/>
            <a:ext cx="2854275" cy="9874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68705" y="4723130"/>
            <a:ext cx="10042525" cy="5514975"/>
          </a:xfrm>
          <a:prstGeom prst="roundRect">
            <a:avLst/>
          </a:prstGeom>
          <a:solidFill>
            <a:srgbClr val="63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Object 6012"/>
          <p:cNvSpPr txBox="1"/>
          <p:nvPr/>
        </p:nvSpPr>
        <p:spPr>
          <a:xfrm>
            <a:off x="1524635" y="5508943"/>
            <a:ext cx="9142095" cy="432117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&lt;head&gt;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</a:t>
            </a:r>
            <a:r>
              <a:rPr lang="zh-CN" sz="3200" i="1">
                <a:solidFill>
                  <a:schemeClr val="bg1"/>
                </a:solidFill>
                <a:sym typeface="+mn-ea"/>
              </a:rPr>
              <a:t>&lt;!-- 指定该文本的编码格式为utf-8 --&gt;</a:t>
            </a:r>
            <a:endParaRPr sz="3200" i="1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	</a:t>
            </a:r>
            <a:r>
              <a:rPr lang="zh-CN" sz="4000">
                <a:solidFill>
                  <a:schemeClr val="bg1"/>
                </a:solidFill>
                <a:sym typeface="+mn-ea"/>
              </a:rPr>
              <a:t>&lt;meta charset="utf-8"&gt;</a:t>
            </a: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sz="4000">
              <a:solidFill>
                <a:schemeClr val="bg1"/>
              </a:solidFill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chemeClr val="bg1"/>
                </a:solidFill>
                <a:sym typeface="+mn-ea"/>
              </a:rPr>
              <a:t>&lt;/head&gt;</a:t>
            </a:r>
            <a:endParaRPr lang="zh-CN" altLang="en-US" sz="4000" b="1" dirty="0">
              <a:solidFill>
                <a:schemeClr val="bg1"/>
              </a:solidFill>
              <a:latin typeface="Ubuntu Mono"/>
              <a:ea typeface="Ubuntu Mono"/>
              <a:cs typeface="Ubuntu Mono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065" y="737235"/>
            <a:ext cx="49263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4400">
                <a:sym typeface="+mn-ea"/>
              </a:rPr>
              <a:t>UTF-8字符集</a:t>
            </a:r>
            <a:endParaRPr lang="zh-CN" altLang="en-US" sz="4400">
              <a:solidFill>
                <a:schemeClr val="tx1">
                  <a:lumMod val="85000"/>
                  <a:lumOff val="15000"/>
                </a:schemeClr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5832</Words>
  <Application>WPS 演示</Application>
  <PresentationFormat>自定义</PresentationFormat>
  <Paragraphs>524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7" baseType="lpstr">
      <vt:lpstr>Arial</vt:lpstr>
      <vt:lpstr>方正书宋_GBK</vt:lpstr>
      <vt:lpstr>Wingdings</vt:lpstr>
      <vt:lpstr>DreamFont-XiaoyuGB-Normal</vt:lpstr>
      <vt:lpstr>Thonburi</vt:lpstr>
      <vt:lpstr>OPPOSans-H</vt:lpstr>
      <vt:lpstr>OPPOSans-B</vt:lpstr>
      <vt:lpstr>SourceHanSansSC-Regular</vt:lpstr>
      <vt:lpstr>OPPOSans-R</vt:lpstr>
      <vt:lpstr>DengXian</vt:lpstr>
      <vt:lpstr>汉仪中等线KW</vt:lpstr>
      <vt:lpstr>微软雅黑</vt:lpstr>
      <vt:lpstr>汉仪旗黑</vt:lpstr>
      <vt:lpstr>宋体</vt:lpstr>
      <vt:lpstr>Arial Unicode MS</vt:lpstr>
      <vt:lpstr>等线</vt:lpstr>
      <vt:lpstr>汉仪书宋二KW</vt:lpstr>
      <vt:lpstr>思源黑体 CN Bold</vt:lpstr>
      <vt:lpstr>苹方-简</vt:lpstr>
      <vt:lpstr>思源黑体 CN Normal</vt:lpstr>
      <vt:lpstr>DengXian Light</vt:lpstr>
      <vt:lpstr>Wingdings</vt:lpstr>
      <vt:lpstr>Arial Bold</vt:lpstr>
      <vt:lpstr>Ubuntu Mono</vt:lpstr>
      <vt:lpstr>Nunito</vt:lpstr>
      <vt:lpstr>宋体-简</vt:lpstr>
      <vt:lpstr>Ubuntu Mono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edz</cp:lastModifiedBy>
  <cp:revision>276</cp:revision>
  <dcterms:created xsi:type="dcterms:W3CDTF">2020-10-14T06:17:08Z</dcterms:created>
  <dcterms:modified xsi:type="dcterms:W3CDTF">2020-10-14T06:17:08Z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